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92" r:id="rId1"/>
  </p:sldMasterIdLst>
  <p:notesMasterIdLst>
    <p:notesMasterId r:id="rId304"/>
  </p:notesMasterIdLst>
  <p:sldIdLst>
    <p:sldId id="597" r:id="rId2"/>
    <p:sldId id="262" r:id="rId3"/>
    <p:sldId id="263" r:id="rId4"/>
    <p:sldId id="264" r:id="rId5"/>
    <p:sldId id="265" r:id="rId6"/>
    <p:sldId id="266" r:id="rId7"/>
    <p:sldId id="598" r:id="rId8"/>
    <p:sldId id="269" r:id="rId9"/>
    <p:sldId id="599" r:id="rId10"/>
    <p:sldId id="600" r:id="rId11"/>
    <p:sldId id="601" r:id="rId12"/>
    <p:sldId id="273" r:id="rId13"/>
    <p:sldId id="274" r:id="rId14"/>
    <p:sldId id="602" r:id="rId15"/>
    <p:sldId id="276" r:id="rId16"/>
    <p:sldId id="603" r:id="rId17"/>
    <p:sldId id="279" r:id="rId18"/>
    <p:sldId id="280" r:id="rId19"/>
    <p:sldId id="604" r:id="rId20"/>
    <p:sldId id="282" r:id="rId21"/>
    <p:sldId id="283" r:id="rId22"/>
    <p:sldId id="284" r:id="rId23"/>
    <p:sldId id="285" r:id="rId24"/>
    <p:sldId id="605" r:id="rId25"/>
    <p:sldId id="287" r:id="rId26"/>
    <p:sldId id="288" r:id="rId27"/>
    <p:sldId id="289" r:id="rId28"/>
    <p:sldId id="290" r:id="rId29"/>
    <p:sldId id="291" r:id="rId30"/>
    <p:sldId id="606" r:id="rId31"/>
    <p:sldId id="293" r:id="rId32"/>
    <p:sldId id="294" r:id="rId33"/>
    <p:sldId id="295" r:id="rId34"/>
    <p:sldId id="296" r:id="rId35"/>
    <p:sldId id="297" r:id="rId36"/>
    <p:sldId id="298" r:id="rId37"/>
    <p:sldId id="299" r:id="rId38"/>
    <p:sldId id="607" r:id="rId39"/>
    <p:sldId id="301" r:id="rId40"/>
    <p:sldId id="302" r:id="rId41"/>
    <p:sldId id="303" r:id="rId42"/>
    <p:sldId id="608" r:id="rId43"/>
    <p:sldId id="305" r:id="rId44"/>
    <p:sldId id="306" r:id="rId45"/>
    <p:sldId id="307" r:id="rId46"/>
    <p:sldId id="308" r:id="rId47"/>
    <p:sldId id="309" r:id="rId48"/>
    <p:sldId id="310" r:id="rId49"/>
    <p:sldId id="609" r:id="rId50"/>
    <p:sldId id="312" r:id="rId51"/>
    <p:sldId id="313" r:id="rId52"/>
    <p:sldId id="314" r:id="rId53"/>
    <p:sldId id="610" r:id="rId54"/>
    <p:sldId id="316" r:id="rId55"/>
    <p:sldId id="317" r:id="rId56"/>
    <p:sldId id="318" r:id="rId57"/>
    <p:sldId id="319" r:id="rId58"/>
    <p:sldId id="320" r:id="rId59"/>
    <p:sldId id="61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612" r:id="rId81"/>
    <p:sldId id="343" r:id="rId82"/>
    <p:sldId id="344" r:id="rId83"/>
    <p:sldId id="345" r:id="rId84"/>
    <p:sldId id="346" r:id="rId85"/>
    <p:sldId id="347" r:id="rId86"/>
    <p:sldId id="348" r:id="rId87"/>
    <p:sldId id="349" r:id="rId88"/>
    <p:sldId id="350" r:id="rId89"/>
    <p:sldId id="354" r:id="rId90"/>
    <p:sldId id="355" r:id="rId91"/>
    <p:sldId id="613" r:id="rId92"/>
    <p:sldId id="357" r:id="rId93"/>
    <p:sldId id="358" r:id="rId94"/>
    <p:sldId id="359" r:id="rId95"/>
    <p:sldId id="360" r:id="rId96"/>
    <p:sldId id="361" r:id="rId97"/>
    <p:sldId id="362" r:id="rId98"/>
    <p:sldId id="363" r:id="rId99"/>
    <p:sldId id="364" r:id="rId100"/>
    <p:sldId id="365" r:id="rId101"/>
    <p:sldId id="614" r:id="rId102"/>
    <p:sldId id="367" r:id="rId103"/>
    <p:sldId id="368" r:id="rId104"/>
    <p:sldId id="369" r:id="rId105"/>
    <p:sldId id="370" r:id="rId106"/>
    <p:sldId id="371" r:id="rId107"/>
    <p:sldId id="372" r:id="rId108"/>
    <p:sldId id="373" r:id="rId109"/>
    <p:sldId id="374" r:id="rId110"/>
    <p:sldId id="376" r:id="rId111"/>
    <p:sldId id="377" r:id="rId112"/>
    <p:sldId id="378" r:id="rId113"/>
    <p:sldId id="615"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616" r:id="rId129"/>
    <p:sldId id="395" r:id="rId130"/>
    <p:sldId id="396" r:id="rId131"/>
    <p:sldId id="397" r:id="rId132"/>
    <p:sldId id="398" r:id="rId133"/>
    <p:sldId id="399" r:id="rId134"/>
    <p:sldId id="400" r:id="rId135"/>
    <p:sldId id="401" r:id="rId136"/>
    <p:sldId id="617" r:id="rId137"/>
    <p:sldId id="403" r:id="rId138"/>
    <p:sldId id="404" r:id="rId139"/>
    <p:sldId id="405" r:id="rId140"/>
    <p:sldId id="406" r:id="rId141"/>
    <p:sldId id="407" r:id="rId142"/>
    <p:sldId id="408" r:id="rId143"/>
    <p:sldId id="409" r:id="rId144"/>
    <p:sldId id="618" r:id="rId145"/>
    <p:sldId id="414" r:id="rId146"/>
    <p:sldId id="415" r:id="rId147"/>
    <p:sldId id="416" r:id="rId148"/>
    <p:sldId id="417" r:id="rId149"/>
    <p:sldId id="619" r:id="rId150"/>
    <p:sldId id="419" r:id="rId151"/>
    <p:sldId id="420" r:id="rId152"/>
    <p:sldId id="422" r:id="rId153"/>
    <p:sldId id="423" r:id="rId154"/>
    <p:sldId id="424" r:id="rId155"/>
    <p:sldId id="425" r:id="rId156"/>
    <p:sldId id="426" r:id="rId157"/>
    <p:sldId id="427" r:id="rId158"/>
    <p:sldId id="620" r:id="rId159"/>
    <p:sldId id="429" r:id="rId160"/>
    <p:sldId id="621" r:id="rId161"/>
    <p:sldId id="437" r:id="rId162"/>
    <p:sldId id="438" r:id="rId163"/>
    <p:sldId id="439" r:id="rId164"/>
    <p:sldId id="440" r:id="rId165"/>
    <p:sldId id="441" r:id="rId166"/>
    <p:sldId id="442" r:id="rId167"/>
    <p:sldId id="443" r:id="rId168"/>
    <p:sldId id="447" r:id="rId169"/>
    <p:sldId id="448" r:id="rId170"/>
    <p:sldId id="449" r:id="rId171"/>
    <p:sldId id="450" r:id="rId172"/>
    <p:sldId id="451" r:id="rId173"/>
    <p:sldId id="622" r:id="rId174"/>
    <p:sldId id="453" r:id="rId175"/>
    <p:sldId id="454" r:id="rId176"/>
    <p:sldId id="455" r:id="rId177"/>
    <p:sldId id="456" r:id="rId178"/>
    <p:sldId id="457" r:id="rId179"/>
    <p:sldId id="623" r:id="rId180"/>
    <p:sldId id="459" r:id="rId181"/>
    <p:sldId id="460" r:id="rId182"/>
    <p:sldId id="461" r:id="rId183"/>
    <p:sldId id="462" r:id="rId184"/>
    <p:sldId id="463" r:id="rId185"/>
    <p:sldId id="464" r:id="rId186"/>
    <p:sldId id="465" r:id="rId187"/>
    <p:sldId id="466" r:id="rId188"/>
    <p:sldId id="467" r:id="rId189"/>
    <p:sldId id="624" r:id="rId190"/>
    <p:sldId id="469" r:id="rId191"/>
    <p:sldId id="470" r:id="rId192"/>
    <p:sldId id="471" r:id="rId193"/>
    <p:sldId id="472" r:id="rId194"/>
    <p:sldId id="473" r:id="rId195"/>
    <p:sldId id="474" r:id="rId196"/>
    <p:sldId id="625" r:id="rId197"/>
    <p:sldId id="476" r:id="rId198"/>
    <p:sldId id="477" r:id="rId199"/>
    <p:sldId id="478" r:id="rId200"/>
    <p:sldId id="479" r:id="rId201"/>
    <p:sldId id="626" r:id="rId202"/>
    <p:sldId id="481" r:id="rId203"/>
    <p:sldId id="482" r:id="rId204"/>
    <p:sldId id="483" r:id="rId205"/>
    <p:sldId id="484" r:id="rId206"/>
    <p:sldId id="485" r:id="rId207"/>
    <p:sldId id="486" r:id="rId208"/>
    <p:sldId id="487" r:id="rId209"/>
    <p:sldId id="488" r:id="rId210"/>
    <p:sldId id="489" r:id="rId211"/>
    <p:sldId id="490" r:id="rId212"/>
    <p:sldId id="491" r:id="rId213"/>
    <p:sldId id="492" r:id="rId214"/>
    <p:sldId id="629" r:id="rId215"/>
    <p:sldId id="494" r:id="rId216"/>
    <p:sldId id="495" r:id="rId217"/>
    <p:sldId id="496" r:id="rId218"/>
    <p:sldId id="497" r:id="rId219"/>
    <p:sldId id="627" r:id="rId220"/>
    <p:sldId id="499" r:id="rId221"/>
    <p:sldId id="500" r:id="rId222"/>
    <p:sldId id="501" r:id="rId223"/>
    <p:sldId id="502" r:id="rId224"/>
    <p:sldId id="503" r:id="rId225"/>
    <p:sldId id="504" r:id="rId226"/>
    <p:sldId id="505" r:id="rId227"/>
    <p:sldId id="506" r:id="rId228"/>
    <p:sldId id="507" r:id="rId229"/>
    <p:sldId id="508" r:id="rId230"/>
    <p:sldId id="628" r:id="rId231"/>
    <p:sldId id="522" r:id="rId232"/>
    <p:sldId id="523" r:id="rId233"/>
    <p:sldId id="524" r:id="rId234"/>
    <p:sldId id="525" r:id="rId235"/>
    <p:sldId id="526" r:id="rId236"/>
    <p:sldId id="527" r:id="rId237"/>
    <p:sldId id="528" r:id="rId238"/>
    <p:sldId id="529" r:id="rId239"/>
    <p:sldId id="530" r:id="rId240"/>
    <p:sldId id="531" r:id="rId241"/>
    <p:sldId id="532" r:id="rId242"/>
    <p:sldId id="536" r:id="rId243"/>
    <p:sldId id="537" r:id="rId244"/>
    <p:sldId id="630" r:id="rId245"/>
    <p:sldId id="539" r:id="rId246"/>
    <p:sldId id="540" r:id="rId247"/>
    <p:sldId id="541" r:id="rId248"/>
    <p:sldId id="542" r:id="rId249"/>
    <p:sldId id="543" r:id="rId250"/>
    <p:sldId id="544" r:id="rId251"/>
    <p:sldId id="545" r:id="rId252"/>
    <p:sldId id="546" r:id="rId253"/>
    <p:sldId id="631" r:id="rId254"/>
    <p:sldId id="548" r:id="rId255"/>
    <p:sldId id="549" r:id="rId256"/>
    <p:sldId id="550" r:id="rId257"/>
    <p:sldId id="551" r:id="rId258"/>
    <p:sldId id="552" r:id="rId259"/>
    <p:sldId id="553" r:id="rId260"/>
    <p:sldId id="554" r:id="rId261"/>
    <p:sldId id="555" r:id="rId262"/>
    <p:sldId id="556" r:id="rId263"/>
    <p:sldId id="632" r:id="rId264"/>
    <p:sldId id="558" r:id="rId265"/>
    <p:sldId id="559" r:id="rId266"/>
    <p:sldId id="560" r:id="rId267"/>
    <p:sldId id="561" r:id="rId268"/>
    <p:sldId id="562" r:id="rId269"/>
    <p:sldId id="563" r:id="rId270"/>
    <p:sldId id="564" r:id="rId271"/>
    <p:sldId id="633" r:id="rId272"/>
    <p:sldId id="566" r:id="rId273"/>
    <p:sldId id="567" r:id="rId274"/>
    <p:sldId id="568" r:id="rId275"/>
    <p:sldId id="569" r:id="rId276"/>
    <p:sldId id="570" r:id="rId277"/>
    <p:sldId id="571" r:id="rId278"/>
    <p:sldId id="572" r:id="rId279"/>
    <p:sldId id="573" r:id="rId280"/>
    <p:sldId id="574" r:id="rId281"/>
    <p:sldId id="634" r:id="rId282"/>
    <p:sldId id="576" r:id="rId283"/>
    <p:sldId id="577" r:id="rId284"/>
    <p:sldId id="578" r:id="rId285"/>
    <p:sldId id="579" r:id="rId286"/>
    <p:sldId id="580" r:id="rId287"/>
    <p:sldId id="581" r:id="rId288"/>
    <p:sldId id="582" r:id="rId289"/>
    <p:sldId id="583" r:id="rId290"/>
    <p:sldId id="584" r:id="rId291"/>
    <p:sldId id="585" r:id="rId292"/>
    <p:sldId id="586" r:id="rId293"/>
    <p:sldId id="587" r:id="rId294"/>
    <p:sldId id="635" r:id="rId295"/>
    <p:sldId id="589" r:id="rId296"/>
    <p:sldId id="590" r:id="rId297"/>
    <p:sldId id="591" r:id="rId298"/>
    <p:sldId id="592" r:id="rId299"/>
    <p:sldId id="636" r:id="rId300"/>
    <p:sldId id="594" r:id="rId301"/>
    <p:sldId id="595" r:id="rId302"/>
    <p:sldId id="596" r:id="rId303"/>
  </p:sldIdLst>
  <p:sldSz cx="9144000" cy="5143500" type="screen16x9"/>
  <p:notesSz cx="6858000" cy="9144000"/>
  <p:embeddedFontLst>
    <p:embeddedFont>
      <p:font typeface="Lora" charset="0"/>
      <p:regular r:id="rId305"/>
      <p:bold r:id="rId306"/>
      <p:italic r:id="rId307"/>
      <p:boldItalic r:id="rId308"/>
    </p:embeddedFont>
    <p:embeddedFont>
      <p:font typeface="Quattrocento Sans" charset="0"/>
      <p:bold r:id="rId309"/>
      <p:italic r:id="rId310"/>
      <p:boldItalic r:id="rId3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8" autoAdjust="0"/>
    <p:restoredTop sz="94660"/>
  </p:normalViewPr>
  <p:slideViewPr>
    <p:cSldViewPr snapToGrid="0">
      <p:cViewPr>
        <p:scale>
          <a:sx n="107" d="100"/>
          <a:sy n="107" d="100"/>
        </p:scale>
        <p:origin x="-72" y="2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tableStyles" Target="tableStyle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font" Target="fonts/font1.fntdata"/><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font" Target="fonts/font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font" Target="fonts/font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6.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424774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f67eeeb11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f67eeeb11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f67eeeb11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f67eeeb11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f67eeeb11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f67eeeb11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f67eeeb11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1f67eeeb11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11f67eeeb11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11f67eeeb1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f67eeeb11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1f67eeeb11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f67eeeb11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f67eeeb11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f67eeeb11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1f67eeeb11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11f67eeeb11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11f67eeeb11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1f67eeeb11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1f67eeeb11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f67eeeb11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f67eeeb11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1f67eeeb11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1f67eeeb11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1f67eeeb11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1f67eeeb11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120d0f8b0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120d0f8b0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20d0f8b07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20d0f8b0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120d0f8b07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120d0f8b07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120d0f8b07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120d0f8b07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20d0f8b0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20d0f8b0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a954c9a3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a954c9a3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20d0f8b07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20d0f8b07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20d0f8b07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20d0f8b07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20d0f8b0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20d0f8b0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20d0f8b07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20d0f8b07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20d0f8b0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20d0f8b0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0d0f8b07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0d0f8b07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218ffb3f7f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218ffb3f7f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218ffb3f7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218ffb3f7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20d0f8b07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20d0f8b07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a954c9a3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a954c9a3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20d0f8b07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20d0f8b07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120d0f8b07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120d0f8b07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20d0f8b07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20d0f8b07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20d0f8b07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20d0f8b07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20d0f8b07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20d0f8b07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20d0f8b07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20d0f8b07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120d0f8b07b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120d0f8b07b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20d0f8b07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20d0f8b07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20d0f8b07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20d0f8b07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20d0f8b07b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20d0f8b07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20d0f8b07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20d0f8b07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20d0f8b07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20d0f8b07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20d0f8b07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120d0f8b07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20d0f8b07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120d0f8b07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20d0f8b07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20d0f8b07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120d0f8b07b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120d0f8b07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20d0f8b07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20d0f8b07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a954c9a3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a954c9a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20d0f8b07b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20d0f8b07b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120d0f8b07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120d0f8b07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120d0f8b07b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120d0f8b07b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20d0f8b07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20d0f8b07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20d0f8b07b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20d0f8b07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20d0f8b07b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120d0f8b07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20d0f8b07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120d0f8b07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20d0f8b07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20d0f8b07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20d0f8b07b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120d0f8b07b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20d0f8b07b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120d0f8b07b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120d0f8b07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20d0f8b07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120d0f8b07b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120d0f8b07b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20d0f8b07b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20d0f8b07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120d0f8b07b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120d0f8b07b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20d0f8b07b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20d0f8b07b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20d0f8b07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20d0f8b07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20d0f8b07b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20d0f8b07b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120d0f8b07b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120d0f8b07b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a954c9a3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a954c9a3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120d0f8b07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120d0f8b07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20d0f8b07b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20d0f8b07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233624ffb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233624ffb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233624ff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233624ff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1233624ff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1233624ff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1233624ffb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1233624ffb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1233624ffb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1233624ffb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1233624ffb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1233624ffb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a954c9a3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a954c9a3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1233624ffb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233624ffb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233624ffb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233624ffb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233624ffb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233624ffb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1233624ffb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1233624ffb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233624ffb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233624ffb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233624ff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233624ff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233624ff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233624ff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1233624ffb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1233624ffb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1233624ffb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1233624ffb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218ffb3f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218ffb3f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1218ffb3f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1218ffb3f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1218ffb3f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1218ffb3f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218ffb3f7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218ffb3f7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1218ffb3f7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1218ffb3f7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218ffb3f7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218ffb3f7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1233624ffba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1233624ffb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218ffb3f7f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218ffb3f7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1218ffb3f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1218ffb3f7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7f0dbf1d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47f0dbf1d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1a954c9a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1a954c9a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1218ffb3f7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1218ffb3f7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1218ffb3f7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1218ffb3f7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1218ffb3f7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1218ffb3f7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218ffb3f7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218ffb3f7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1218ffb3f7f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8" name="Google Shape;1518;g1218ffb3f7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1218ffb3f7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4" name="Google Shape;1524;g1218ffb3f7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1218ffb3f7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1218ffb3f7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1218ffb3f7f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1218ffb3f7f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1218ffb3f7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1218ffb3f7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a954c9a3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a954c9a3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1218ffb3f7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1218ffb3f7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g1218ffb3f7f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5" name="Google Shape;1555;g1218ffb3f7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1218ffb3f7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1218ffb3f7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1218ffb3f7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1218ffb3f7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1218ffb3f7f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1218ffb3f7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1218ffb3f7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1218ffb3f7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218ffb3f7f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218ffb3f7f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218ffb3f7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218ffb3f7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a954c9a3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a954c9a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218ffb3f7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218ffb3f7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1218ffb3f7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218ffb3f7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1218ffb3f7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1218ffb3f7f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218ffb3f7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218ffb3f7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1218ffb3f7f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1218ffb3f7f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218ffb3f7f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218ffb3f7f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1218ffb3f7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1218ffb3f7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1218ffb3f7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1218ffb3f7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1218ffb3f7f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1218ffb3f7f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g1218ffb3f7f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3" name="Google Shape;1663;g1218ffb3f7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a954c9a3e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a954c9a3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1218ffb3f7f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1" name="Google Shape;1751;g1218ffb3f7f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1218ffb3f7f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1218ffb3f7f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1218ffb3f7f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1218ffb3f7f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1218ffb3f7f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1218ffb3f7f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1218ffb3f7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1218ffb3f7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1218ffb3f7f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1" name="Google Shape;1781;g1218ffb3f7f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218ffb3f7f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218ffb3f7f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1218ffb3f7f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4" name="Google Shape;1794;g1218ffb3f7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218ffb3f7f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218ffb3f7f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1218ffb3f7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7" name="Google Shape;1807;g1218ffb3f7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1218ffb3f7f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4" name="Google Shape;1814;g1218ffb3f7f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1218ffb3f7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1218ffb3f7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1218ffb3f7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1218ffb3f7f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218ffb3f7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218ffb3f7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1218ffb3f7f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1218ffb3f7f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1218ffb3f7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1218ffb3f7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218ffb3f7f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218ffb3f7f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218ffb3f7f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218ffb3f7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a954c9a3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a954c9a3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1218ffb3f7f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1218ffb3f7f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1218ffb3f7f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1218ffb3f7f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1218ffb3f7f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1218ffb3f7f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1218ffb3f7f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1218ffb3f7f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120d0f8b07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120d0f8b07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9"/>
        <p:cNvGrpSpPr/>
        <p:nvPr/>
      </p:nvGrpSpPr>
      <p:grpSpPr>
        <a:xfrm>
          <a:off x="0" y="0"/>
          <a:ext cx="0" cy="0"/>
          <a:chOff x="0" y="0"/>
          <a:chExt cx="0" cy="0"/>
        </a:xfrm>
      </p:grpSpPr>
      <p:sp>
        <p:nvSpPr>
          <p:cNvPr id="1920" name="Google Shape;1920;g120d0f8b07b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1" name="Google Shape;1921;g120d0f8b07b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1218ffb3f7f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1218ffb3f7f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218ffb3f7f_0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218ffb3f7f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1218ffb3f7f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9" name="Google Shape;1939;g1218ffb3f7f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a954c9a3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1a954c9a3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1218ffb3f7f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1218ffb3f7f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1218ffb3f7f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1218ffb3f7f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1218ffb3f7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1218ffb3f7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218ffb3f7f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1218ffb3f7f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218ffb3f7f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4" name="Google Shape;1974;g1218ffb3f7f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1218ffb3f7f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0" name="Google Shape;1980;g1218ffb3f7f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218ffb3f7f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218ffb3f7f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218ffb3f7f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218ffb3f7f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1218ffb3f7f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1218ffb3f7f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a954c9a3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1a954c9a3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218ffb3f7f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218ffb3f7f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218ffb3f7f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218ffb3f7f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1218ffb3f7f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4" name="Google Shape;2024;g1218ffb3f7f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1218ffb3f7f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1218ffb3f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1218ffb3f7f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1218ffb3f7f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1218ffb3f7f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1218ffb3f7f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218ffb3f7f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218ffb3f7f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1218ffb3f7f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1218ffb3f7f_0_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1218ffb3f7f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1218ffb3f7f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20d0f8b07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20d0f8b07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1218ffb3f7f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1218ffb3f7f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23e7df73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23e7df73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123e7df73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123e7df73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123e7df736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123e7df736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23e7df736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23e7df736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123e7df736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123e7df736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g123e7df736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9" name="Google Shape;2109;g123e7df736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123e7df736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123e7df736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123e7df736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123e7df736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23e7df736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23e7df736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23e7df736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123e7df736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23e7df736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23e7df736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123e7df736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123e7df736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123e7df736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123e7df736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123e7df7367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123e7df736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123e7df736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123e7df736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123e7df736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123e7df736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123e7df736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123e7df736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ea22cd10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ea22cd1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1f67eeeb1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1f67eeeb1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123e7df7367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123e7df7367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123e7df736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123e7df736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1f67eeeb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1f67eeeb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f67eeeb1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f67eeeb1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f67eeeb1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f67eeeb1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f67eeeb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1f67eeeb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f67eeeb1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f67eeeb1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f67eeeb1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1f67eeeb1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1f67eeeb1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1f67eeeb1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f67eeeb1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f67eeeb1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ea22cd1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1ea22cd1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1f67eeeb1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1f67eeeb1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1f67eeeb1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1f67eeeb1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f67eeeb1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f67eeeb1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1f67eeeb11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1f67eeeb1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1f67eeeb1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1f67eeeb1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f67eeeb1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f67eeeb1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f67eeeb11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1f67eeeb1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f67eeeb1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f67eeeb1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ea22cd10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ea22cd10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f67eeeb1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f67eeeb1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1f67eeeb1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1f67eeeb1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f67eeeb1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f67eeeb1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f67eeeb1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1f67eeeb1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1f67eeeb1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1f67eeeb1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f67eeeb1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f67eeeb1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f67eeeb1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1f67eeeb1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f67eeeb11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f67eeeb1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ea22cd10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ea22cd10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f67eeeb1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f67eeeb1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1f67eeeb1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1f67eeeb1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1f67eeeb1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1f67eeeb1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1f67eeeb11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1f67eeeb11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1f67eeeb11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1f67eeeb1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1f67eeeb1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1f67eeeb1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1f67eeeb11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1f67eeeb11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1f67eeeb1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11f67eeeb1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f67eeeb11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f67eeeb11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f67eeeb11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f67eeeb11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1f67eeeb11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1f67eeeb1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1f67eeeb1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1f67eeeb11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1f67eeeb1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1f67eeeb1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f67eeeb11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f67eeeb11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1f67eeeb1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1f67eeeb11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1f67eeeb1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1f67eeeb1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1f67eeeb11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1f67eeeb11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1f67eeeb11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1f67eeeb11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f67eeeb11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f67eeeb11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1f67eeeb11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1f67eeeb11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ea22cd10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ea22cd10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1f67eeeb11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1f67eeeb1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1f67eeeb11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1f67eeeb11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f67eeeb11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1f67eeeb11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f67eeeb11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1f67eeeb11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1f67eeeb11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1f67eeeb11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f67eeeb11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f67eeeb11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1f67eeeb1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1f67eeeb1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1f67eeeb11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1f67eeeb11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11f67eeeb11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11f67eeeb11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1f67eeeb11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1f67eeeb11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f67eeeb11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f67eeeb11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1f67eeeb11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1f67eeeb11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1f67eeeb11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1f67eeeb11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1f67eeeb11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1f67eeeb1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1f67eeeb11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1f67eeeb11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1f67eeeb11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1f67eeeb11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f67eeeb11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f67eeeb11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1f67eeeb11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1f67eeeb11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smtClean="0"/>
              <a:t>Click to edit Master title style</a:t>
            </a:r>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r>
              <a:rPr lang="en-US" smtClean="0"/>
              <a:t>Click to edit Master subtitle style</a:t>
            </a:r>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en-US" smtClean="0"/>
              <a:t>Click to edit Master title style</a:t>
            </a:r>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pPr lvl="0"/>
            <a:r>
              <a:rPr lang="en-US" smtClean="0"/>
              <a:t>Click to edit Master text styles</a:t>
            </a: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r>
              <a:rPr lang="en-US" smtClean="0"/>
              <a:t>Click to edit Master title style</a:t>
            </a:r>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pPr lvl="0"/>
            <a:r>
              <a:rPr lang="en-US" smtClean="0"/>
              <a:t>Click to edit Master text styles</a:t>
            </a: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smtClean="0"/>
              <a:t>Click to edit Master title style</a:t>
            </a:r>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pPr lvl="0"/>
            <a:r>
              <a:rPr lang="en-US" smtClean="0"/>
              <a:t>Click to edit Master text styles</a:t>
            </a: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pPr lvl="0"/>
            <a:r>
              <a:rPr lang="en-US" smtClean="0"/>
              <a:t>Click to edit Master text styles</a:t>
            </a: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id" smtClean="0"/>
              <a:t>‹#›</a:t>
            </a:fld>
            <a:endParaRPr lang="id"/>
          </a:p>
        </p:txBody>
      </p:sp>
    </p:spTree>
  </p:cSld>
  <p:clrMap bg1="lt1" tx1="dk1" bg2="dk2" tx2="lt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laravel.com/docs/9.x/facades#facade-class-reference"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7.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6.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1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9.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briannesbitt/Carbon" TargetMode="External"/><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8.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thephpleague/flysystem" TargetMode="External"/><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hyperlink" Target="https://laravel.com/api/9.x/Illuminate/Contracts/Filesystem/Filesystem.html" TargetMode="External"/><Relationship Id="rId2" Type="http://schemas.openxmlformats.org/officeDocument/2006/relationships/notesSlide" Target="../notesSlides/notesSlide193.xml"/><Relationship Id="rId1" Type="http://schemas.openxmlformats.org/officeDocument/2006/relationships/slideLayout" Target="../slideLayouts/slideLayout4.xml"/><Relationship Id="rId4" Type="http://schemas.openxmlformats.org/officeDocument/2006/relationships/hyperlink" Target="https://laravel.com/api/9.x/Illuminate/Support/Facades/Storage.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s://laravel.com/api/9.x/Illuminate/Http/UploadedFile.html" TargetMode="External"/><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8.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laravel.com/"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laravel/larave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3.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2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6.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2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3" Type="http://schemas.openxmlformats.org/officeDocument/2006/relationships/hyperlink" Target="https://laravel.com/api/9.x/Illuminate/Support/Facades/Crypt.html" TargetMode="External"/><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3.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2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2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9.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8.xm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6.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68.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70.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3" Type="http://schemas.openxmlformats.org/officeDocument/2006/relationships/hyperlink" Target="https://laravel.com/api/9.x/Illuminate/Contracts/Session/Session.html" TargetMode="External"/><Relationship Id="rId2" Type="http://schemas.openxmlformats.org/officeDocument/2006/relationships/notesSlide" Target="../notesSlides/notesSlide274.xml"/><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2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6.xml"/><Relationship Id="rId1" Type="http://schemas.openxmlformats.org/officeDocument/2006/relationships/slideLayout" Target="../slideLayouts/slideLayout4.xml"/><Relationship Id="rId4" Type="http://schemas.openxmlformats.org/officeDocument/2006/relationships/image" Target="../media/image132.png"/></Relationships>
</file>

<file path=ppt/slides/_rels/slide27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77.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79.xml"/><Relationship Id="rId1" Type="http://schemas.openxmlformats.org/officeDocument/2006/relationships/slideLayout" Target="../slideLayouts/slideLayout4.xml"/><Relationship Id="rId4" Type="http://schemas.openxmlformats.org/officeDocument/2006/relationships/image" Target="../media/image1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4.xml"/></Relationships>
</file>

<file path=ppt/slides/_rels/slide28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84.xml"/><Relationship Id="rId1" Type="http://schemas.openxmlformats.org/officeDocument/2006/relationships/slideLayout" Target="../slideLayouts/slideLayout4.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6.xml"/><Relationship Id="rId1" Type="http://schemas.openxmlformats.org/officeDocument/2006/relationships/slideLayout" Target="../slideLayouts/slideLayout4.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4.xml"/></Relationships>
</file>

<file path=ppt/slides/_rels/slide2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88.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90.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2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1.xml"/><Relationship Id="rId1" Type="http://schemas.openxmlformats.org/officeDocument/2006/relationships/slideLayout" Target="../slideLayouts/slideLayout4.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3.xml"/><Relationship Id="rId1" Type="http://schemas.openxmlformats.org/officeDocument/2006/relationships/slideLayout" Target="../slideLayouts/slideLayout4.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29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6.xml"/><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8.xml"/><Relationship Id="rId1" Type="http://schemas.openxmlformats.org/officeDocument/2006/relationships/slideLayout" Target="../slideLayouts/slideLayout4.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02.xml.rels><?xml version="1.0" encoding="UTF-8" standalone="yes"?>
<Relationships xmlns="http://schemas.openxmlformats.org/package/2006/relationships"><Relationship Id="rId3" Type="http://schemas.openxmlformats.org/officeDocument/2006/relationships/hyperlink" Target="http://contoh.com/yoursecretkeyhere" TargetMode="External"/><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vlucas/phpdotenv"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laravel.com/docs/master/releas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Dependency_injection"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laravel.com/api/9.x/Illuminate/Foundation/Application.html"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laravel.com/api/9.x/Illuminate/Support/Facades.html"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mockery/mockery" TargetMode="External"/><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701336" y="1799703"/>
            <a:ext cx="10138299"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latin typeface="Lora" charset="0"/>
                <a:cs typeface="Times New Roman" pitchFamily="18" charset="0"/>
              </a:rPr>
              <a:t>Pengenalan</a:t>
            </a:r>
            <a:r>
              <a:rPr lang="en" dirty="0">
                <a:latin typeface="Lora" charset="0"/>
                <a:cs typeface="Times New Roman" pitchFamily="18" charset="0"/>
              </a:rPr>
              <a:t> </a:t>
            </a:r>
            <a:r>
              <a:rPr lang="en" dirty="0" smtClean="0">
                <a:latin typeface="Lora" charset="0"/>
                <a:cs typeface="Times New Roman" pitchFamily="18" charset="0"/>
              </a:rPr>
              <a:t>Laravel</a:t>
            </a:r>
            <a:endParaRPr dirty="0">
              <a:latin typeface="Lora" charset="0"/>
              <a:cs typeface="Times New Roman" pitchFamily="18" charset="0"/>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2"/>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1887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434516" y="887873"/>
            <a:ext cx="3878400" cy="435600"/>
          </a:xfrm>
          <a:prstGeom prst="rect">
            <a:avLst/>
          </a:prstGeom>
        </p:spPr>
        <p:txBody>
          <a:bodyPr spcFirstLastPara="1" wrap="square" lIns="91425" tIns="91425" rIns="91425" bIns="91425" anchor="ctr" anchorCtr="0">
            <a:noAutofit/>
          </a:bodyPr>
          <a:lstStyle/>
          <a:p>
            <a:pPr lvl="0"/>
            <a:r>
              <a:rPr lang="id" sz="2400" dirty="0"/>
              <a:t>Struktur Project</a:t>
            </a:r>
            <a:endParaRPr sz="2400" dirty="0">
              <a:highlight>
                <a:schemeClr val="accent1"/>
              </a:highlight>
            </a:endParaRPr>
          </a:p>
        </p:txBody>
      </p:sp>
      <p:grpSp>
        <p:nvGrpSpPr>
          <p:cNvPr id="126" name="Google Shape;126;p17"/>
          <p:cNvGrpSpPr/>
          <p:nvPr/>
        </p:nvGrpSpPr>
        <p:grpSpPr>
          <a:xfrm>
            <a:off x="916458" y="1019750"/>
            <a:ext cx="214625" cy="214625"/>
            <a:chOff x="2594050" y="1631825"/>
            <a:chExt cx="439625" cy="439625"/>
          </a:xfrm>
        </p:grpSpPr>
        <p:sp>
          <p:nvSpPr>
            <p:cNvPr id="127" name="Google Shape;127;p1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814912" y="1754062"/>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0" name="Google Shape;1133;p48"/>
          <p:cNvGrpSpPr/>
          <p:nvPr/>
        </p:nvGrpSpPr>
        <p:grpSpPr>
          <a:xfrm>
            <a:off x="4049959" y="886891"/>
            <a:ext cx="272238" cy="347484"/>
            <a:chOff x="1268550" y="929175"/>
            <a:chExt cx="407950" cy="497475"/>
          </a:xfrm>
          <a:noFill/>
        </p:grpSpPr>
        <p:sp>
          <p:nvSpPr>
            <p:cNvPr id="11" name="Google Shape;1134;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2" name="Google Shape;1135;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3" name="Google Shape;1136;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grpFill/>
            <a:ln w="9525" cap="rnd"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612" y="284084"/>
            <a:ext cx="1949660" cy="4358936"/>
          </a:xfrm>
          <a:prstGeom prst="rect">
            <a:avLst/>
          </a:prstGeom>
        </p:spPr>
      </p:pic>
    </p:spTree>
    <p:extLst>
      <p:ext uri="{BB962C8B-B14F-4D97-AF65-F5344CB8AC3E}">
        <p14:creationId xmlns:p14="http://schemas.microsoft.com/office/powerpoint/2010/main" val="26528013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34"/>
          <p:cNvSpPr txBox="1">
            <a:spLocks noGrp="1"/>
          </p:cNvSpPr>
          <p:nvPr>
            <p:ph type="title"/>
          </p:nvPr>
        </p:nvSpPr>
        <p:spPr>
          <a:xfrm>
            <a:off x="1416760" y="86948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Daftar Facades</a:t>
            </a:r>
            <a:endParaRPr sz="2400" dirty="0"/>
          </a:p>
        </p:txBody>
      </p:sp>
      <p:sp>
        <p:nvSpPr>
          <p:cNvPr id="806" name="Google Shape;806;p13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Ada banyak Facades di Laravel, dan seperti dijelaskan sebelumnya, hampir semuanya banyak menggunakan dependency di Service </a:t>
            </a:r>
            <a:r>
              <a:rPr lang="id" sz="2000" dirty="0" smtClean="0"/>
              <a:t>Container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Untuk lebih jelas tentang ada Facades apa saja, kita bisa lihat di sini :</a:t>
            </a:r>
            <a:br>
              <a:rPr lang="id" sz="2000" dirty="0"/>
            </a:br>
            <a:r>
              <a:rPr lang="id" sz="2000" u="sng" dirty="0">
                <a:solidFill>
                  <a:schemeClr val="hlink"/>
                </a:solidFill>
                <a:hlinkClick r:id="rId3"/>
              </a:rPr>
              <a:t>https://laravel.com/docs/9.x/facades#facade-class-reference</a:t>
            </a:r>
            <a:r>
              <a:rPr lang="id" sz="2000" dirty="0"/>
              <a:t> </a:t>
            </a:r>
            <a:endParaRPr sz="2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Routing</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10797795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6"/>
          <p:cNvSpPr txBox="1">
            <a:spLocks noGrp="1"/>
          </p:cNvSpPr>
          <p:nvPr>
            <p:ph type="title"/>
          </p:nvPr>
        </p:nvSpPr>
        <p:spPr>
          <a:xfrm>
            <a:off x="1425638"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Routing</a:t>
            </a:r>
            <a:endParaRPr sz="2400" dirty="0"/>
          </a:p>
        </p:txBody>
      </p:sp>
      <p:sp>
        <p:nvSpPr>
          <p:cNvPr id="817" name="Google Shape;817;p136"/>
          <p:cNvSpPr txBox="1">
            <a:spLocks noGrp="1"/>
          </p:cNvSpPr>
          <p:nvPr>
            <p:ph type="body" idx="1"/>
          </p:nvPr>
        </p:nvSpPr>
        <p:spPr>
          <a:xfrm>
            <a:off x="1203696" y="1296874"/>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Routing adalah proses menerima HTTP Request dan menjalankan kode sesuai dengan URL yang diminta. Routing biasanya tergantung dari HTTP Method dan </a:t>
            </a:r>
            <a:r>
              <a:rPr lang="id" sz="1600" dirty="0" smtClean="0"/>
              <a:t>URL</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Salah satu Service Provider yang paling penting di Laravel adakah RouteServiceProvider. </a:t>
            </a:r>
            <a:endParaRPr lang="id" sz="1600" dirty="0" smtClean="0"/>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RouteServiceProvider bertanggung jawab untuk melakukan load data routing dari folder routes. Jika kita hapus Service Provider ini, secara otomatis proses routing tidak akan </a:t>
            </a:r>
            <a:r>
              <a:rPr lang="id" sz="1600" dirty="0" smtClean="0"/>
              <a:t>berjalan</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RouteServiceProvider secara default akan me-load data routing dari folder routes</a:t>
            </a:r>
            <a:endParaRPr sz="1600" dirty="0"/>
          </a:p>
          <a:p>
            <a:pPr marL="0" lvl="0" indent="0" algn="l" rtl="0">
              <a:spcBef>
                <a:spcPts val="1200"/>
              </a:spcBef>
              <a:spcAft>
                <a:spcPts val="1200"/>
              </a:spcAft>
              <a:buNone/>
            </a:pPr>
            <a:endParaRPr sz="16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7"/>
          <p:cNvSpPr txBox="1">
            <a:spLocks noGrp="1"/>
          </p:cNvSpPr>
          <p:nvPr>
            <p:ph type="title"/>
          </p:nvPr>
        </p:nvSpPr>
        <p:spPr>
          <a:xfrm>
            <a:off x="1455300" y="874766"/>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Basic Routing</a:t>
            </a:r>
            <a:endParaRPr dirty="0"/>
          </a:p>
        </p:txBody>
      </p:sp>
      <p:sp>
        <p:nvSpPr>
          <p:cNvPr id="823" name="Google Shape;823;p137"/>
          <p:cNvSpPr txBox="1">
            <a:spLocks noGrp="1"/>
          </p:cNvSpPr>
          <p:nvPr>
            <p:ph type="body" idx="1"/>
          </p:nvPr>
        </p:nvSpPr>
        <p:spPr>
          <a:xfrm>
            <a:off x="1244354" y="146631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Salah satu contoh routing yang paling sederhana adalah menggunakan path dan juga closure function sebagai handler </a:t>
            </a:r>
            <a:r>
              <a:rPr lang="id" sz="1600" dirty="0" smtClean="0"/>
              <a:t>nya</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Kita bisa menggunakan Facades Route, lalu menggunakan function sesuai dengan HTTP Method nya, misal</a:t>
            </a:r>
            <a:endParaRPr sz="1600" dirty="0"/>
          </a:p>
          <a:p>
            <a:pPr marL="914400" lvl="1" indent="-298450" algn="l" rtl="0">
              <a:spcBef>
                <a:spcPts val="0"/>
              </a:spcBef>
              <a:spcAft>
                <a:spcPts val="0"/>
              </a:spcAft>
              <a:buSzPts val="1100"/>
              <a:buChar char="○"/>
            </a:pPr>
            <a:r>
              <a:rPr lang="id" sz="1600" dirty="0"/>
              <a:t>Route::get($uri, $callback);</a:t>
            </a:r>
            <a:endParaRPr sz="1600" dirty="0"/>
          </a:p>
          <a:p>
            <a:pPr marL="914400" lvl="1" indent="-298450" algn="l" rtl="0">
              <a:spcBef>
                <a:spcPts val="0"/>
              </a:spcBef>
              <a:spcAft>
                <a:spcPts val="0"/>
              </a:spcAft>
              <a:buSzPts val="1100"/>
              <a:buChar char="○"/>
            </a:pPr>
            <a:r>
              <a:rPr lang="id" sz="1600" dirty="0"/>
              <a:t>Route::post($uri, $callback);</a:t>
            </a:r>
            <a:endParaRPr sz="1600" dirty="0"/>
          </a:p>
          <a:p>
            <a:pPr marL="914400" lvl="1" indent="-298450" algn="l" rtl="0">
              <a:spcBef>
                <a:spcPts val="0"/>
              </a:spcBef>
              <a:spcAft>
                <a:spcPts val="0"/>
              </a:spcAft>
              <a:buSzPts val="1100"/>
              <a:buChar char="○"/>
            </a:pPr>
            <a:r>
              <a:rPr lang="id" sz="1600" dirty="0"/>
              <a:t>Route::put($uri, $callback);</a:t>
            </a:r>
            <a:endParaRPr sz="1600" dirty="0"/>
          </a:p>
          <a:p>
            <a:pPr marL="914400" lvl="1" indent="-298450" algn="l" rtl="0">
              <a:spcBef>
                <a:spcPts val="0"/>
              </a:spcBef>
              <a:spcAft>
                <a:spcPts val="0"/>
              </a:spcAft>
              <a:buSzPts val="1100"/>
              <a:buChar char="○"/>
            </a:pPr>
            <a:r>
              <a:rPr lang="id" sz="1600" dirty="0"/>
              <a:t>Route::patch($uri, $callback);</a:t>
            </a:r>
            <a:endParaRPr sz="1600" dirty="0"/>
          </a:p>
          <a:p>
            <a:pPr marL="914400" lvl="1" indent="-298450" algn="l" rtl="0">
              <a:spcBef>
                <a:spcPts val="0"/>
              </a:spcBef>
              <a:spcAft>
                <a:spcPts val="0"/>
              </a:spcAft>
              <a:buSzPts val="1100"/>
              <a:buChar char="○"/>
            </a:pPr>
            <a:r>
              <a:rPr lang="id" sz="1600" dirty="0"/>
              <a:t>Route::delete($uri, $callback);</a:t>
            </a:r>
            <a:endParaRPr sz="1600" dirty="0"/>
          </a:p>
          <a:p>
            <a:pPr marL="914400" lvl="1" indent="-298450" algn="l" rtl="0">
              <a:spcBef>
                <a:spcPts val="0"/>
              </a:spcBef>
              <a:spcAft>
                <a:spcPts val="0"/>
              </a:spcAft>
              <a:buSzPts val="1100"/>
              <a:buChar char="○"/>
            </a:pPr>
            <a:r>
              <a:rPr lang="id" sz="1600" dirty="0"/>
              <a:t>Route::options($uri, $callback);</a:t>
            </a:r>
            <a:endParaRPr sz="160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Basic Routing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64" y="1831088"/>
            <a:ext cx="5800404" cy="1791002"/>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Basic Routing</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26" y="1853605"/>
            <a:ext cx="5812039" cy="199042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40"/>
          <p:cNvSpPr txBox="1">
            <a:spLocks noGrp="1"/>
          </p:cNvSpPr>
          <p:nvPr>
            <p:ph type="title"/>
          </p:nvPr>
        </p:nvSpPr>
        <p:spPr>
          <a:xfrm>
            <a:off x="1425639"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Redirect</a:t>
            </a:r>
            <a:endParaRPr sz="2400" dirty="0"/>
          </a:p>
        </p:txBody>
      </p:sp>
      <p:sp>
        <p:nvSpPr>
          <p:cNvPr id="841" name="Google Shape;841;p14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Router juga bisa digunakan untuk melakukan redirect dari satu halaman ke halaman </a:t>
            </a:r>
            <a:r>
              <a:rPr lang="id" sz="2000" dirty="0" smtClean="0"/>
              <a:t>lain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Kita bisa menggunakan function Route::redirect(from, to)</a:t>
            </a:r>
            <a:endParaRPr sz="2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Redirect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906" y="2013811"/>
            <a:ext cx="5242755" cy="1510624"/>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Unit Test Redirect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55" y="2060144"/>
            <a:ext cx="6204089" cy="1544189"/>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3"/>
          <p:cNvSpPr txBox="1">
            <a:spLocks noGrp="1"/>
          </p:cNvSpPr>
          <p:nvPr>
            <p:ph type="title"/>
          </p:nvPr>
        </p:nvSpPr>
        <p:spPr>
          <a:xfrm>
            <a:off x="1399005"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Melihat Semua Routing</a:t>
            </a:r>
            <a:endParaRPr sz="2400" dirty="0"/>
          </a:p>
        </p:txBody>
      </p:sp>
      <p:sp>
        <p:nvSpPr>
          <p:cNvPr id="859" name="Google Shape;859;p14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Kadang kita ada kebutuhan melihat semua Routing yang ada di aplikasi Laravel </a:t>
            </a:r>
            <a:r>
              <a:rPr lang="id" sz="2000" dirty="0" smtClean="0"/>
              <a:t>kita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Untuk melihatnya, kita bisa memanfaatkan file artisan dengan perintah :</a:t>
            </a:r>
            <a:br>
              <a:rPr lang="id" sz="2000" dirty="0"/>
            </a:br>
            <a:r>
              <a:rPr lang="id" sz="2000" dirty="0"/>
              <a:t>php artisan route:list</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MenjalankanLaravel</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42900758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5"/>
          <p:cNvSpPr txBox="1">
            <a:spLocks noGrp="1"/>
          </p:cNvSpPr>
          <p:nvPr>
            <p:ph type="title"/>
          </p:nvPr>
        </p:nvSpPr>
        <p:spPr>
          <a:xfrm>
            <a:off x="1425639"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Fallback Route</a:t>
            </a:r>
            <a:endParaRPr sz="2400" dirty="0"/>
          </a:p>
        </p:txBody>
      </p:sp>
      <p:sp>
        <p:nvSpPr>
          <p:cNvPr id="871" name="Google Shape;871;p145"/>
          <p:cNvSpPr txBox="1">
            <a:spLocks noGrp="1"/>
          </p:cNvSpPr>
          <p:nvPr>
            <p:ph type="body" idx="1"/>
          </p:nvPr>
        </p:nvSpPr>
        <p:spPr>
          <a:xfrm>
            <a:off x="1292473" y="1483305"/>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Apa yang terjadi jika kita melakukan request ke halaman yang tidak ada di aplikasi Laravel kita? Secara otomatis akan mengembalikan error 404</a:t>
            </a:r>
            <a:endParaRPr sz="1800" dirty="0"/>
          </a:p>
          <a:p>
            <a:pPr marL="457200" lvl="0" indent="-311150" algn="l" rtl="0">
              <a:spcBef>
                <a:spcPts val="0"/>
              </a:spcBef>
              <a:spcAft>
                <a:spcPts val="0"/>
              </a:spcAft>
              <a:buSzPts val="1300"/>
              <a:buChar char="●"/>
            </a:pPr>
            <a:r>
              <a:rPr lang="id" sz="1800" dirty="0"/>
              <a:t>Kadang-kadang kita ingin mengubah tampilan halaman error ketika halaman yang diakses tidak ada</a:t>
            </a:r>
            <a:endParaRPr sz="1800" dirty="0"/>
          </a:p>
          <a:p>
            <a:pPr marL="457200" lvl="0" indent="-311150" algn="l" rtl="0">
              <a:spcBef>
                <a:spcPts val="0"/>
              </a:spcBef>
              <a:spcAft>
                <a:spcPts val="0"/>
              </a:spcAft>
              <a:buSzPts val="1300"/>
              <a:buChar char="●"/>
            </a:pPr>
            <a:r>
              <a:rPr lang="id" sz="1800" dirty="0"/>
              <a:t>Pada kasus seperti ini, kita bisa membuat fallback route, yaitu callback yang akan dieksekusi ketika tidak ada route yang cocok dengan halaman yang diakses</a:t>
            </a:r>
            <a:endParaRPr sz="1800" dirty="0"/>
          </a:p>
          <a:p>
            <a:pPr marL="457200" lvl="0" indent="-311150" algn="l" rtl="0">
              <a:spcBef>
                <a:spcPts val="0"/>
              </a:spcBef>
              <a:spcAft>
                <a:spcPts val="0"/>
              </a:spcAft>
              <a:buSzPts val="1300"/>
              <a:buChar char="●"/>
            </a:pPr>
            <a:r>
              <a:rPr lang="id" sz="1800" dirty="0"/>
              <a:t>Kita bisa menggunakan function Route::fallback(closure)</a:t>
            </a:r>
            <a:endParaRPr sz="1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Fallback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92" y="2064949"/>
            <a:ext cx="4660625" cy="16624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1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Fallback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015" y="2087650"/>
            <a:ext cx="6171070" cy="1681786"/>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View</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113469170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49"/>
          <p:cNvSpPr txBox="1">
            <a:spLocks noGrp="1"/>
          </p:cNvSpPr>
          <p:nvPr>
            <p:ph type="title"/>
          </p:nvPr>
        </p:nvSpPr>
        <p:spPr>
          <a:xfrm>
            <a:off x="1407883"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View</a:t>
            </a:r>
            <a:endParaRPr sz="2400" dirty="0"/>
          </a:p>
        </p:txBody>
      </p:sp>
      <p:sp>
        <p:nvSpPr>
          <p:cNvPr id="894" name="Google Shape;894;p149"/>
          <p:cNvSpPr txBox="1">
            <a:spLocks noGrp="1"/>
          </p:cNvSpPr>
          <p:nvPr>
            <p:ph type="body" idx="1"/>
          </p:nvPr>
        </p:nvSpPr>
        <p:spPr>
          <a:xfrm>
            <a:off x="1141553" y="1430039"/>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Membuat response dari </a:t>
            </a:r>
            <a:r>
              <a:rPr lang="id" sz="1800" dirty="0" smtClean="0"/>
              <a:t>Route itu </a:t>
            </a:r>
            <a:r>
              <a:rPr lang="id" sz="1800" dirty="0"/>
              <a:t>sangat mudah, tapi jika misal kita ingin membuat response yang kompleks seperti HTML, maka akan sulit jika kita lakukan di Route</a:t>
            </a:r>
            <a:endParaRPr sz="1800" dirty="0"/>
          </a:p>
          <a:p>
            <a:pPr marL="457200" lvl="0" indent="-311150" algn="l" rtl="0">
              <a:spcBef>
                <a:spcPts val="0"/>
              </a:spcBef>
              <a:spcAft>
                <a:spcPts val="0"/>
              </a:spcAft>
              <a:buSzPts val="1300"/>
              <a:buChar char="●"/>
            </a:pPr>
            <a:r>
              <a:rPr lang="id" sz="1800" dirty="0"/>
              <a:t>View adalah fitur di Laravel yang digunakan untuk mempermudah dalam pembuatan tampilan halaman web HTML</a:t>
            </a:r>
            <a:endParaRPr sz="1800" dirty="0"/>
          </a:p>
          <a:p>
            <a:pPr marL="457200" lvl="0" indent="-311150" algn="l" rtl="0">
              <a:spcBef>
                <a:spcPts val="0"/>
              </a:spcBef>
              <a:spcAft>
                <a:spcPts val="0"/>
              </a:spcAft>
              <a:buSzPts val="1300"/>
              <a:buChar char="●"/>
            </a:pPr>
            <a:r>
              <a:rPr lang="id" sz="1800" dirty="0"/>
              <a:t>Dengan View, kita bisa membedakan lokasi logic aplikasi, dengan kode tampilan</a:t>
            </a:r>
            <a:endParaRPr sz="1800" dirty="0"/>
          </a:p>
          <a:p>
            <a:pPr marL="457200" lvl="0" indent="-311150" algn="l" rtl="0">
              <a:spcBef>
                <a:spcPts val="0"/>
              </a:spcBef>
              <a:spcAft>
                <a:spcPts val="0"/>
              </a:spcAft>
              <a:buSzPts val="1300"/>
              <a:buChar char="●"/>
            </a:pPr>
            <a:r>
              <a:rPr lang="id" sz="1800" dirty="0"/>
              <a:t>Semua View disimpan di folder resources/views</a:t>
            </a:r>
            <a:endParaRPr sz="18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50"/>
          <p:cNvSpPr txBox="1">
            <a:spLocks noGrp="1"/>
          </p:cNvSpPr>
          <p:nvPr>
            <p:ph type="title"/>
          </p:nvPr>
        </p:nvSpPr>
        <p:spPr>
          <a:xfrm>
            <a:off x="1399005"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Blade Templating</a:t>
            </a:r>
            <a:endParaRPr sz="2400" dirty="0"/>
          </a:p>
        </p:txBody>
      </p:sp>
      <p:sp>
        <p:nvSpPr>
          <p:cNvPr id="900" name="Google Shape;900;p150"/>
          <p:cNvSpPr txBox="1">
            <a:spLocks noGrp="1"/>
          </p:cNvSpPr>
          <p:nvPr>
            <p:ph type="body" idx="1"/>
          </p:nvPr>
        </p:nvSpPr>
        <p:spPr>
          <a:xfrm>
            <a:off x="1274718" y="1465549"/>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menggunakan template engine yang bernama Blade untuk membuat kode View nya, jadi tidak seperti kode PHP </a:t>
            </a:r>
            <a:r>
              <a:rPr lang="id" sz="2000" dirty="0" smtClean="0"/>
              <a:t>biasanya</a:t>
            </a:r>
          </a:p>
          <a:p>
            <a:pPr marL="457200" lvl="0" indent="-311150" algn="l" rtl="0">
              <a:spcBef>
                <a:spcPts val="0"/>
              </a:spcBef>
              <a:spcAft>
                <a:spcPts val="0"/>
              </a:spcAft>
              <a:buSzPts val="1300"/>
              <a:buChar char="●"/>
            </a:pPr>
            <a:endParaRPr lang="id" sz="2000" dirty="0" smtClean="0"/>
          </a:p>
          <a:p>
            <a:pPr marL="457200" lvl="0" indent="-311150" algn="l" rtl="0">
              <a:spcBef>
                <a:spcPts val="0"/>
              </a:spcBef>
              <a:spcAft>
                <a:spcPts val="0"/>
              </a:spcAft>
              <a:buSzPts val="1300"/>
              <a:buChar char="●"/>
            </a:pPr>
            <a:r>
              <a:rPr lang="id" sz="2000" dirty="0" smtClean="0"/>
              <a:t>Blade </a:t>
            </a:r>
            <a:r>
              <a:rPr lang="id" sz="2000" dirty="0"/>
              <a:t>menggunakan extension blade.php sebagai penamaan file nya, misal index.blade.php</a:t>
            </a:r>
            <a:endParaRPr sz="20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151"/>
          <p:cNvSpPr txBox="1">
            <a:spLocks noGrp="1"/>
          </p:cNvSpPr>
          <p:nvPr>
            <p:ph type="title"/>
          </p:nvPr>
        </p:nvSpPr>
        <p:spPr>
          <a:xfrm>
            <a:off x="1372372"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Blade Variable</a:t>
            </a:r>
            <a:endParaRPr sz="2400" dirty="0"/>
          </a:p>
        </p:txBody>
      </p:sp>
      <p:sp>
        <p:nvSpPr>
          <p:cNvPr id="906" name="Google Shape;906;p151"/>
          <p:cNvSpPr txBox="1">
            <a:spLocks noGrp="1"/>
          </p:cNvSpPr>
          <p:nvPr>
            <p:ph type="body" idx="1"/>
          </p:nvPr>
        </p:nvSpPr>
        <p:spPr>
          <a:xfrm>
            <a:off x="1203696" y="1483305"/>
            <a:ext cx="6809700" cy="3112200"/>
          </a:xfrm>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Salah satu keuntungan menggunakan template dibanding kode PHP langsung adalah, kita bisa memaksa programmer untuk memisahkan logic kode program dengan tampilan (di template)</a:t>
            </a:r>
            <a:endParaRPr dirty="0"/>
          </a:p>
          <a:p>
            <a:pPr marL="457200" lvl="0" indent="-311150" algn="l" rtl="0">
              <a:spcBef>
                <a:spcPts val="0"/>
              </a:spcBef>
              <a:spcAft>
                <a:spcPts val="0"/>
              </a:spcAft>
              <a:buSzPts val="1300"/>
              <a:buChar char="●"/>
            </a:pPr>
            <a:r>
              <a:rPr lang="id" dirty="0"/>
              <a:t>Di Blade, walaupun kita bisa membuat kode PHP, tapi tidak disarankan menggunakan itu</a:t>
            </a:r>
            <a:endParaRPr dirty="0"/>
          </a:p>
          <a:p>
            <a:pPr marL="457200" lvl="0" indent="-311150" algn="l" rtl="0">
              <a:spcBef>
                <a:spcPts val="0"/>
              </a:spcBef>
              <a:spcAft>
                <a:spcPts val="0"/>
              </a:spcAft>
              <a:buSzPts val="1300"/>
              <a:buChar char="●"/>
            </a:pPr>
            <a:r>
              <a:rPr lang="id" dirty="0"/>
              <a:t>Cara yang direkomendasikan adalah, kita hanya membuat variable di template blade, lalu mengirim variable tersebut dari luar ketika akan menampilkan template nya</a:t>
            </a:r>
            <a:endParaRPr dirty="0"/>
          </a:p>
          <a:p>
            <a:pPr marL="457200" lvl="0" indent="-311150" algn="l" rtl="0">
              <a:spcBef>
                <a:spcPts val="0"/>
              </a:spcBef>
              <a:spcAft>
                <a:spcPts val="0"/>
              </a:spcAft>
              <a:buSzPts val="1300"/>
              <a:buChar char="●"/>
            </a:pPr>
            <a:r>
              <a:rPr lang="id" dirty="0"/>
              <a:t>Untuk membuat menampilkan variable di blade template, kita bisa gunakan {{ $nama }}, dinama nanti variable $nama bisa diambil secara otomatis dari data yang kita kirim ketika menampilkan view blade nya</a:t>
            </a:r>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1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780" y="1969044"/>
            <a:ext cx="5673382" cy="192895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53"/>
          <p:cNvSpPr txBox="1">
            <a:spLocks noGrp="1"/>
          </p:cNvSpPr>
          <p:nvPr>
            <p:ph type="title"/>
          </p:nvPr>
        </p:nvSpPr>
        <p:spPr>
          <a:xfrm>
            <a:off x="142563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Rendering View</a:t>
            </a:r>
            <a:endParaRPr sz="2400" dirty="0"/>
          </a:p>
        </p:txBody>
      </p:sp>
      <p:sp>
        <p:nvSpPr>
          <p:cNvPr id="918" name="Google Shape;918;p153"/>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Setelah kita membuat View, selanjutnya untuk me-render (menampilkan) View tersebut di dalam Router, kita bisa menggunakan function Route::view(uri, template, array) atau menggunakan view(template, array) di dalam closure function </a:t>
            </a:r>
            <a:r>
              <a:rPr lang="id" sz="2000" dirty="0" smtClean="0"/>
              <a:t>Route</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Dimana template adalah nama template, tanpa menggunakan blade.php, dan array berisikan data variable yang ingin kita gunakan</a:t>
            </a:r>
            <a:endParaRPr sz="20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Rendering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73" y="1845134"/>
            <a:ext cx="7017798" cy="15638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a:spLocks noGrp="1"/>
          </p:cNvSpPr>
          <p:nvPr>
            <p:ph type="title"/>
          </p:nvPr>
        </p:nvSpPr>
        <p:spPr>
          <a:xfrm>
            <a:off x="1461149"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Artisan</a:t>
            </a:r>
            <a:endParaRPr sz="2400" dirty="0"/>
          </a:p>
        </p:txBody>
      </p:sp>
      <p:sp>
        <p:nvSpPr>
          <p:cNvPr id="265" name="Google Shape;265;p4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Saat kita membuat project Laravel, laravel sendiri sudah menyediakan secara otomatis sebuah file bernama artisan</a:t>
            </a:r>
            <a:endParaRPr sz="2000" dirty="0"/>
          </a:p>
          <a:p>
            <a:pPr marL="457200" lvl="0" indent="-311150" algn="l" rtl="0">
              <a:spcBef>
                <a:spcPts val="0"/>
              </a:spcBef>
              <a:spcAft>
                <a:spcPts val="0"/>
              </a:spcAft>
              <a:buSzPts val="1300"/>
              <a:buChar char="●"/>
            </a:pPr>
            <a:r>
              <a:rPr lang="id" sz="2000" dirty="0"/>
              <a:t>File artisan ini sendiri sebenarnya adalah file yang berisi kode php</a:t>
            </a:r>
            <a:endParaRPr sz="2000" dirty="0"/>
          </a:p>
          <a:p>
            <a:pPr marL="457200" lvl="0" indent="-311150" algn="l" rtl="0">
              <a:spcBef>
                <a:spcPts val="0"/>
              </a:spcBef>
              <a:spcAft>
                <a:spcPts val="0"/>
              </a:spcAft>
              <a:buSzPts val="1300"/>
              <a:buChar char="●"/>
            </a:pPr>
            <a:r>
              <a:rPr lang="id" sz="2000" dirty="0"/>
              <a:t>Kita bisa menggunakan perintah “php artisan” untuk melihat semua feature yang bisa dilakukan oleh file artisan</a:t>
            </a:r>
            <a:endParaRPr sz="20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Test Rendering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131" y="1885001"/>
            <a:ext cx="6263633" cy="193239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156"/>
          <p:cNvSpPr txBox="1">
            <a:spLocks noGrp="1"/>
          </p:cNvSpPr>
          <p:nvPr>
            <p:ph type="title"/>
          </p:nvPr>
        </p:nvSpPr>
        <p:spPr>
          <a:xfrm>
            <a:off x="1416761"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Nested View Directory</a:t>
            </a:r>
            <a:endParaRPr sz="2400" dirty="0"/>
          </a:p>
        </p:txBody>
      </p:sp>
      <p:sp>
        <p:nvSpPr>
          <p:cNvPr id="936" name="Google Shape;936;p156"/>
          <p:cNvSpPr txBox="1">
            <a:spLocks noGrp="1"/>
          </p:cNvSpPr>
          <p:nvPr>
            <p:ph type="body" idx="1"/>
          </p:nvPr>
        </p:nvSpPr>
        <p:spPr>
          <a:xfrm>
            <a:off x="1283596" y="1412285"/>
            <a:ext cx="6809700" cy="3112200"/>
          </a:xfrm>
          <a:prstGeom prst="rect">
            <a:avLst/>
          </a:prstGeom>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Char char="●"/>
            </a:pPr>
            <a:r>
              <a:rPr lang="id" sz="1800" dirty="0"/>
              <a:t>View juga bisa disimpan di dalam directory lagi di dalam directory </a:t>
            </a:r>
            <a:r>
              <a:rPr lang="id" sz="1800" dirty="0" smtClean="0"/>
              <a:t>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ini baik ketika kita sudah banyak membuat views, dan ingin melakukan management file </a:t>
            </a:r>
            <a:r>
              <a:rPr lang="id" sz="1800" dirty="0" smtClean="0"/>
              <a:t>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ketika kita ingin mengambil views nya, kita perlu ganti menjadi titik, tidak menggunakan / (slash</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jika kita buat views di folder admin/profile.blade.php, maka untuk mengaksesnya kita gunakan admin.profile</a:t>
            </a:r>
            <a:endParaRPr sz="18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527" y="1556921"/>
            <a:ext cx="6019061" cy="313296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5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View</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544" y="1663893"/>
            <a:ext cx="6039166" cy="10970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9544" y="2976935"/>
            <a:ext cx="6027811" cy="155067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59"/>
          <p:cNvSpPr txBox="1">
            <a:spLocks noGrp="1"/>
          </p:cNvSpPr>
          <p:nvPr>
            <p:ph type="title"/>
          </p:nvPr>
        </p:nvSpPr>
        <p:spPr>
          <a:xfrm>
            <a:off x="1425638"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Optimizing Views</a:t>
            </a:r>
            <a:endParaRPr sz="2400" dirty="0"/>
          </a:p>
        </p:txBody>
      </p:sp>
      <p:sp>
        <p:nvSpPr>
          <p:cNvPr id="955" name="Google Shape;955;p159"/>
          <p:cNvSpPr txBox="1">
            <a:spLocks noGrp="1"/>
          </p:cNvSpPr>
          <p:nvPr>
            <p:ph type="body" idx="1"/>
          </p:nvPr>
        </p:nvSpPr>
        <p:spPr>
          <a:xfrm>
            <a:off x="1310229" y="1474427"/>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400" dirty="0"/>
              <a:t>Secara default, Blade Template di compile menjadi kode PHP ketika ketika ada request, Laravel akan mengecek apakah hasil compile Blade Template ada atau tidak, jika ada maka akan menggunakannya, jika tidak ada maka akan coba melakukan compile. </a:t>
            </a:r>
            <a:endParaRPr lang="id" sz="1400" dirty="0" smtClean="0"/>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Termasuk Laravel juga akan mendeteksi ketika ada perubahan Blade Template</a:t>
            </a:r>
            <a:r>
              <a:rPr lang="id" sz="1400" dirty="0" smtClean="0"/>
              <a:t>.</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sz="1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Compiling View</a:t>
            </a:r>
            <a:endParaRPr dirty="0"/>
          </a:p>
        </p:txBody>
      </p:sp>
      <p:sp>
        <p:nvSpPr>
          <p:cNvPr id="961" name="Google Shape;961;p160"/>
          <p:cNvSpPr txBox="1">
            <a:spLocks noGrp="1"/>
          </p:cNvSpPr>
          <p:nvPr>
            <p:ph type="body" idx="1"/>
          </p:nvPr>
        </p:nvSpPr>
        <p:spPr>
          <a:xfrm>
            <a:off x="1274718" y="1447794"/>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melakukan compile view atau blade template, kita bisa gunakan perintah :</a:t>
            </a:r>
            <a:br>
              <a:rPr lang="id" sz="1800" dirty="0"/>
            </a:br>
            <a:r>
              <a:rPr lang="id" sz="1800" dirty="0"/>
              <a:t>php artisan </a:t>
            </a:r>
            <a:r>
              <a:rPr lang="id" sz="1800" dirty="0" smtClean="0"/>
              <a:t>view:cache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hasil compile view akan disimpan di folder </a:t>
            </a:r>
            <a:r>
              <a:rPr lang="id" sz="1800" dirty="0" smtClean="0"/>
              <a:t>storage/framework/views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Jika kita ingin menghapus seluruh hasil compile, kita bisa gunakan perintah </a:t>
            </a:r>
            <a:br>
              <a:rPr lang="id" sz="1800" dirty="0"/>
            </a:br>
            <a:r>
              <a:rPr lang="id" sz="1800" dirty="0"/>
              <a:t>php artisan view:clear</a:t>
            </a:r>
            <a:endParaRPr sz="18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Test View Tanpa Routing</a:t>
            </a:r>
            <a:endParaRPr dirty="0"/>
          </a:p>
        </p:txBody>
      </p:sp>
      <p:sp>
        <p:nvSpPr>
          <p:cNvPr id="967" name="Google Shape;967;p16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kita juga ingin membuat View tanpa routing, misal untuk mengirim email </a:t>
            </a:r>
            <a:r>
              <a:rPr lang="id" sz="1800" dirty="0" smtClean="0"/>
              <a:t>misalnya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Pada kasus ini, kita bisa melakukan test view secara langsung, tanpa harus membuat Route terlebih dahulu</a:t>
            </a:r>
            <a:endParaRPr sz="1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6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View Tanpa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832" y="2046077"/>
            <a:ext cx="5784927" cy="182458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Static File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128</a:t>
            </a:fld>
            <a:endParaRPr/>
          </a:p>
        </p:txBody>
      </p:sp>
    </p:spTree>
    <p:extLst>
      <p:ext uri="{BB962C8B-B14F-4D97-AF65-F5344CB8AC3E}">
        <p14:creationId xmlns:p14="http://schemas.microsoft.com/office/powerpoint/2010/main" val="368548400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4"/>
          <p:cNvSpPr txBox="1">
            <a:spLocks noGrp="1"/>
          </p:cNvSpPr>
          <p:nvPr>
            <p:ph type="title"/>
          </p:nvPr>
        </p:nvSpPr>
        <p:spPr>
          <a:xfrm>
            <a:off x="1407884"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Laravel Entry Point</a:t>
            </a:r>
            <a:endParaRPr sz="2400" dirty="0"/>
          </a:p>
        </p:txBody>
      </p:sp>
      <p:sp>
        <p:nvSpPr>
          <p:cNvPr id="984" name="Google Shape;984;p164"/>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Entry Point atau jalur masuk utama dari Laravel sebenarnya adalah file index.php yang terdapat di folder </a:t>
            </a:r>
            <a:r>
              <a:rPr lang="id" sz="2000" dirty="0" smtClean="0"/>
              <a:t>public</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Ketika kita melakukan request /hello, sebenarnya kita mengakses /index.php/hello</a:t>
            </a:r>
            <a:r>
              <a:rPr lang="id" sz="2000" dirty="0" smtClean="0"/>
              <a:t>.</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Lantas bagaimana jika kita ingin menambahkan file static? Misal JavaScript, CSS, HTML, Gambar dan lain-lain?</a:t>
            </a:r>
            <a:endParaRP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1390127"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Menjalankan Laravel</a:t>
            </a:r>
            <a:endParaRPr sz="2400" dirty="0"/>
          </a:p>
        </p:txBody>
      </p:sp>
      <p:sp>
        <p:nvSpPr>
          <p:cNvPr id="271" name="Google Shape;271;p4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File artisan bisa digunakan untuk melakukan banyak hal, salah satunya menjalankan aplikasi laravel ketika proses development</a:t>
            </a:r>
            <a:endParaRPr sz="2000" dirty="0"/>
          </a:p>
          <a:p>
            <a:pPr marL="457200" lvl="0" indent="-311150" algn="l" rtl="0">
              <a:spcBef>
                <a:spcPts val="0"/>
              </a:spcBef>
              <a:spcAft>
                <a:spcPts val="0"/>
              </a:spcAft>
              <a:buSzPts val="1300"/>
              <a:buChar char="●"/>
            </a:pPr>
            <a:r>
              <a:rPr lang="id" sz="2000" dirty="0"/>
              <a:t>Untuk menjalankan aplikasi laravel dalam mode development, kita bisa gunakan perintah :</a:t>
            </a:r>
            <a:br>
              <a:rPr lang="id" sz="2000" dirty="0"/>
            </a:br>
            <a:r>
              <a:rPr lang="id" sz="2000" dirty="0"/>
              <a:t>php artisan serve</a:t>
            </a:r>
            <a:endParaRPr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5"/>
          <p:cNvSpPr txBox="1">
            <a:spLocks noGrp="1"/>
          </p:cNvSpPr>
          <p:nvPr>
            <p:ph type="title"/>
          </p:nvPr>
        </p:nvSpPr>
        <p:spPr>
          <a:xfrm>
            <a:off x="1390128"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Static File</a:t>
            </a:r>
            <a:endParaRPr sz="2400" dirty="0"/>
          </a:p>
        </p:txBody>
      </p:sp>
      <p:sp>
        <p:nvSpPr>
          <p:cNvPr id="990" name="Google Shape;990;p165"/>
          <p:cNvSpPr txBox="1">
            <a:spLocks noGrp="1"/>
          </p:cNvSpPr>
          <p:nvPr>
            <p:ph type="body" idx="1"/>
          </p:nvPr>
        </p:nvSpPr>
        <p:spPr>
          <a:xfrm>
            <a:off x="1354617" y="1509938"/>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menambahkan static file, kita bisa dengan mudah menambahkan ke dalam folder </a:t>
            </a:r>
            <a:r>
              <a:rPr lang="id" sz="1800" dirty="0" smtClean="0"/>
              <a:t>public</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ketika kita mengakses url ke file static, maka web server akan mencari static file terlebih dahulu, jika tidak ada, maka terakhir akan dikirim request nya ke index.php</a:t>
            </a:r>
            <a:endParaRPr sz="18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Contoh Static File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625" y="1814407"/>
            <a:ext cx="4567754" cy="252178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6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Mengakses Static File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31" y="1707449"/>
            <a:ext cx="5807643" cy="2092194"/>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68"/>
          <p:cNvSpPr txBox="1">
            <a:spLocks noGrp="1"/>
          </p:cNvSpPr>
          <p:nvPr>
            <p:ph type="title"/>
          </p:nvPr>
        </p:nvSpPr>
        <p:spPr>
          <a:xfrm>
            <a:off x="1283595" y="860602"/>
            <a:ext cx="5809664"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Untuk Apa Directory Resources?</a:t>
            </a:r>
            <a:endParaRPr dirty="0"/>
          </a:p>
        </p:txBody>
      </p:sp>
      <p:sp>
        <p:nvSpPr>
          <p:cNvPr id="1008" name="Google Shape;1008;p168"/>
          <p:cNvSpPr txBox="1">
            <a:spLocks noGrp="1"/>
          </p:cNvSpPr>
          <p:nvPr>
            <p:ph type="body" idx="1"/>
          </p:nvPr>
        </p:nvSpPr>
        <p:spPr>
          <a:xfrm>
            <a:off x="1221453" y="134126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Jika diperhatikan, ketika kita membuat project Laravel, terdapat folder resources</a:t>
            </a:r>
            <a:endParaRPr sz="1800" dirty="0"/>
          </a:p>
          <a:p>
            <a:pPr marL="457200" lvl="0" indent="-311150" algn="l" rtl="0">
              <a:spcBef>
                <a:spcPts val="0"/>
              </a:spcBef>
              <a:spcAft>
                <a:spcPts val="0"/>
              </a:spcAft>
              <a:buSzPts val="1300"/>
              <a:buChar char="●"/>
            </a:pPr>
            <a:r>
              <a:rPr lang="id" sz="1800" dirty="0"/>
              <a:t>Selain views, di dalam resources terdapat folder css dan js</a:t>
            </a:r>
            <a:endParaRPr sz="1800" dirty="0"/>
          </a:p>
          <a:p>
            <a:pPr marL="457200" lvl="0" indent="-311150" algn="l" rtl="0">
              <a:spcBef>
                <a:spcPts val="0"/>
              </a:spcBef>
              <a:spcAft>
                <a:spcPts val="0"/>
              </a:spcAft>
              <a:buSzPts val="1300"/>
              <a:buChar char="●"/>
            </a:pPr>
            <a:r>
              <a:rPr lang="id" sz="1800" dirty="0"/>
              <a:t>Kenapa ada file css dan js disana?</a:t>
            </a:r>
            <a:endParaRPr sz="1800" dirty="0"/>
          </a:p>
          <a:p>
            <a:pPr marL="457200" lvl="0" indent="-311150" algn="l" rtl="0">
              <a:spcBef>
                <a:spcPts val="0"/>
              </a:spcBef>
              <a:spcAft>
                <a:spcPts val="0"/>
              </a:spcAft>
              <a:buSzPts val="1300"/>
              <a:buChar char="●"/>
            </a:pPr>
            <a:r>
              <a:rPr lang="id" sz="1800" dirty="0"/>
              <a:t>Jangan bingung dengan ini, ini adalah fitur tambahan Laravel yang memanfaatkan NodeJS, dimana dengan NodeJS, kita bisa melakukan kompilasi file css dan js yang terdapat di folder resources agar di minify (sehingga ukurannya kecil)</a:t>
            </a:r>
            <a:endParaRPr sz="1800" dirty="0"/>
          </a:p>
          <a:p>
            <a:pPr marL="457200" lvl="0" indent="-311150" algn="l" rtl="0">
              <a:spcBef>
                <a:spcPts val="0"/>
              </a:spcBef>
              <a:spcAft>
                <a:spcPts val="0"/>
              </a:spcAft>
              <a:buSzPts val="1300"/>
              <a:buChar char="●"/>
            </a:pPr>
            <a:r>
              <a:rPr lang="id" sz="1800" dirty="0"/>
              <a:t>Setelah di compile, file js dan css akan tetap di pindahkan ke folder </a:t>
            </a:r>
            <a:r>
              <a:rPr lang="id" sz="1800" dirty="0" smtClean="0"/>
              <a:t>public</a:t>
            </a:r>
            <a:endParaRPr sz="1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7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400974" y="2006250"/>
            <a:ext cx="4102812"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Route Parameter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spTree>
    <p:extLst>
      <p:ext uri="{BB962C8B-B14F-4D97-AF65-F5344CB8AC3E}">
        <p14:creationId xmlns:p14="http://schemas.microsoft.com/office/powerpoint/2010/main" val="52635817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72"/>
          <p:cNvSpPr txBox="1">
            <a:spLocks noGrp="1"/>
          </p:cNvSpPr>
          <p:nvPr>
            <p:ph type="title"/>
          </p:nvPr>
        </p:nvSpPr>
        <p:spPr>
          <a:xfrm>
            <a:off x="1416761"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Route Parameter</a:t>
            </a:r>
            <a:endParaRPr sz="2400" dirty="0"/>
          </a:p>
        </p:txBody>
      </p:sp>
      <p:sp>
        <p:nvSpPr>
          <p:cNvPr id="1031" name="Google Shape;1031;p172"/>
          <p:cNvSpPr txBox="1">
            <a:spLocks noGrp="1"/>
          </p:cNvSpPr>
          <p:nvPr>
            <p:ph type="body" idx="1"/>
          </p:nvPr>
        </p:nvSpPr>
        <p:spPr>
          <a:xfrm>
            <a:off x="1256962" y="1465549"/>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400" dirty="0"/>
              <a:t>Kadang kita ingin mengirim parameter yang terdapat di bagian dari URL ketika membuat web. Contoh misal parameter untuk id di URL /products/{productId</a:t>
            </a:r>
            <a:r>
              <a:rPr lang="id" sz="1400" dirty="0" smtClean="0"/>
              <a:t>}</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Laravel mendukung route parameter, dimana kita bisa menambahkan parameter di route url, dan secara otomatis kita bisa ambil data nya di closure function yang kita gunakan di </a:t>
            </a:r>
            <a:r>
              <a:rPr lang="id" sz="1400" dirty="0" smtClean="0"/>
              <a:t>Route</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Untuk membuat route parameter, kita bisa gunakan {nama}. Kita bisa menambah beberapa route parameter, asal namanya </a:t>
            </a:r>
            <a:r>
              <a:rPr lang="id" sz="1400" dirty="0" smtClean="0"/>
              <a:t>berbeda</a:t>
            </a:r>
          </a:p>
          <a:p>
            <a:pPr marL="457200" lvl="0" indent="-311150" algn="l" rtl="0">
              <a:spcBef>
                <a:spcPts val="0"/>
              </a:spcBef>
              <a:spcAft>
                <a:spcPts val="0"/>
              </a:spcAft>
              <a:buSzPts val="1300"/>
              <a:buChar char="●"/>
            </a:pPr>
            <a:endParaRPr sz="1400" dirty="0"/>
          </a:p>
          <a:p>
            <a:pPr marL="457200" lvl="0" indent="-311150" algn="l" rtl="0">
              <a:spcBef>
                <a:spcPts val="0"/>
              </a:spcBef>
              <a:spcAft>
                <a:spcPts val="0"/>
              </a:spcAft>
              <a:buSzPts val="1300"/>
              <a:buChar char="●"/>
            </a:pPr>
            <a:r>
              <a:rPr lang="id" sz="1400" dirty="0"/>
              <a:t>Data route parameter tersebut akan dikirim secara otomatis pada closure function parameter</a:t>
            </a:r>
            <a:endParaRPr sz="1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17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62" y="1657222"/>
            <a:ext cx="8602275" cy="182905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76" y="1970313"/>
            <a:ext cx="7557511" cy="18648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Git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4063384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75"/>
          <p:cNvSpPr txBox="1">
            <a:spLocks noGrp="1"/>
          </p:cNvSpPr>
          <p:nvPr>
            <p:ph type="title"/>
          </p:nvPr>
        </p:nvSpPr>
        <p:spPr>
          <a:xfrm>
            <a:off x="1292474" y="860602"/>
            <a:ext cx="4415868"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Regular Expression Constraints</a:t>
            </a:r>
            <a:endParaRPr dirty="0"/>
          </a:p>
        </p:txBody>
      </p:sp>
      <p:sp>
        <p:nvSpPr>
          <p:cNvPr id="1049" name="Google Shape;1049;p175"/>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2000" dirty="0"/>
              <a:t>Kadang ada kalanya kita ingin menggunakan Route Parameter, namun parameternya memiliki pola tertentu, misal parameternya hanya boleh angka </a:t>
            </a:r>
            <a:r>
              <a:rPr lang="id" sz="2000" dirty="0" smtClean="0"/>
              <a:t>misalnya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Pada kasus seperti itu, kita bisa menambahkan regular expression di Route </a:t>
            </a:r>
            <a:r>
              <a:rPr lang="id" sz="2000" dirty="0" smtClean="0"/>
              <a:t>Parameter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Caranya kita bisa gunakan function where() setelah pembuatan Route nya</a:t>
            </a:r>
            <a:endParaRPr sz="2000"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7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Regular Expression Constraint</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99" y="2204986"/>
            <a:ext cx="7887801" cy="7335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19" y="3347630"/>
            <a:ext cx="9030960" cy="1200318"/>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7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Optional Route Parameter</a:t>
            </a:r>
            <a:endParaRPr dirty="0"/>
          </a:p>
        </p:txBody>
      </p:sp>
      <p:sp>
        <p:nvSpPr>
          <p:cNvPr id="1062" name="Google Shape;1062;p17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mendukung Route Parameter Optional, artinya parameter nya tidak wajib </a:t>
            </a:r>
            <a:r>
              <a:rPr lang="id" sz="1800" dirty="0" smtClean="0"/>
              <a:t>diisi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membuat sebuah route parameter menjadi optional, kita bisa tambahkan ? (tanda tanya</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perlu diingat, jika kita menjadikan route parameter nya optional, maka kita wajib menambahkan default value di closure function nya</a:t>
            </a:r>
            <a:endParaRPr sz="18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7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Optional Route Parameter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889" y="1784938"/>
            <a:ext cx="7316221" cy="10764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599" y="3308431"/>
            <a:ext cx="7706801" cy="1047896"/>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Named Route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Tree>
    <p:extLst>
      <p:ext uri="{BB962C8B-B14F-4D97-AF65-F5344CB8AC3E}">
        <p14:creationId xmlns:p14="http://schemas.microsoft.com/office/powerpoint/2010/main" val="31564566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Named Route</a:t>
            </a:r>
            <a:endParaRPr dirty="0"/>
          </a:p>
        </p:txBody>
      </p:sp>
      <p:sp>
        <p:nvSpPr>
          <p:cNvPr id="1098" name="Google Shape;1098;p183"/>
          <p:cNvSpPr txBox="1">
            <a:spLocks noGrp="1"/>
          </p:cNvSpPr>
          <p:nvPr>
            <p:ph type="body" idx="1"/>
          </p:nvPr>
        </p:nvSpPr>
        <p:spPr>
          <a:xfrm>
            <a:off x="1381250" y="155432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Di Laravel, kita bisa menamai Route dengan sebuah nama</a:t>
            </a:r>
            <a:endParaRPr sz="1800" dirty="0"/>
          </a:p>
          <a:p>
            <a:pPr marL="457200" lvl="0" indent="-311150" algn="l" rtl="0">
              <a:spcBef>
                <a:spcPts val="0"/>
              </a:spcBef>
              <a:spcAft>
                <a:spcPts val="0"/>
              </a:spcAft>
              <a:buSzPts val="1300"/>
              <a:buChar char="●"/>
            </a:pPr>
            <a:r>
              <a:rPr lang="id" sz="1800" dirty="0"/>
              <a:t>Hal ini bagus ketika kita misal nanti butuh mendapatkan informasi tentang route tersebut, misal route url nya, atau melakukan redirect ke route</a:t>
            </a:r>
            <a:endParaRPr sz="1800" dirty="0"/>
          </a:p>
          <a:p>
            <a:pPr marL="457200" lvl="0" indent="-311150" algn="l" rtl="0">
              <a:spcBef>
                <a:spcPts val="0"/>
              </a:spcBef>
              <a:spcAft>
                <a:spcPts val="0"/>
              </a:spcAft>
              <a:buSzPts val="1300"/>
              <a:buChar char="●"/>
            </a:pPr>
            <a:r>
              <a:rPr lang="id" sz="1800" dirty="0"/>
              <a:t>Dengan menambahkan nama di Route nya, kita bisa menggunakan nama route saja, tanpa khawatir URL nya akan diubah</a:t>
            </a:r>
            <a:endParaRPr sz="1800" dirty="0"/>
          </a:p>
          <a:p>
            <a:pPr marL="457200" lvl="0" indent="-311150" algn="l" rtl="0">
              <a:spcBef>
                <a:spcPts val="0"/>
              </a:spcBef>
              <a:spcAft>
                <a:spcPts val="0"/>
              </a:spcAft>
              <a:buSzPts val="1300"/>
              <a:buChar char="●"/>
            </a:pPr>
            <a:r>
              <a:rPr lang="id" sz="1800" dirty="0"/>
              <a:t>Untuk menambahkan nama di route, kita cukup gunakan function name()</a:t>
            </a:r>
            <a:endParaRPr sz="1800"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825" y="1526959"/>
            <a:ext cx="8677623" cy="346562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8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Menggunakan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89" y="1743016"/>
            <a:ext cx="7497221" cy="282932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Named Route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459" y="2144157"/>
            <a:ext cx="8257491" cy="130925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Controller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Tree>
    <p:extLst>
      <p:ext uri="{BB962C8B-B14F-4D97-AF65-F5344CB8AC3E}">
        <p14:creationId xmlns:p14="http://schemas.microsoft.com/office/powerpoint/2010/main" val="3891602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Git</a:t>
            </a:r>
            <a:endParaRPr sz="2400" dirty="0"/>
          </a:p>
        </p:txBody>
      </p:sp>
      <p:sp>
        <p:nvSpPr>
          <p:cNvPr id="282" name="Google Shape;282;p4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Saat kita membuat project Laravel, kita direkomendasikan untuk menggunakan Git sebagai source code management nya</a:t>
            </a:r>
            <a:endParaRPr sz="2000" dirty="0"/>
          </a:p>
          <a:p>
            <a:pPr marL="457200" lvl="0" indent="-311150" algn="l" rtl="0">
              <a:spcBef>
                <a:spcPts val="0"/>
              </a:spcBef>
              <a:spcAft>
                <a:spcPts val="0"/>
              </a:spcAft>
              <a:buSzPts val="1300"/>
              <a:buChar char="●"/>
            </a:pPr>
            <a:r>
              <a:rPr lang="id" sz="2000" dirty="0"/>
              <a:t>Kita juga bisa melihat ada file seperti .gitignore yang otomatis dibuat di project Laravel, untuk memberi tahu, bagian mana yang tidak perlu di commit ke dalam Git </a:t>
            </a:r>
            <a:r>
              <a:rPr lang="id" sz="2000" dirty="0" smtClean="0"/>
              <a:t>repository</a:t>
            </a:r>
            <a:endParaRPr sz="2000"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88"/>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Controller</a:t>
            </a:r>
            <a:endParaRPr sz="2400" dirty="0"/>
          </a:p>
        </p:txBody>
      </p:sp>
      <p:sp>
        <p:nvSpPr>
          <p:cNvPr id="1127" name="Google Shape;1127;p18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Membuat Route memang mudah, tapi jika kita harus menyimpan semua logic aplikasi kita di closure function Route, lama-lama akan sulit untuk </a:t>
            </a:r>
            <a:r>
              <a:rPr lang="id" sz="1800" dirty="0" smtClean="0"/>
              <a:t>dilakukan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kita bisa menggunakan Controller sebagai tempat menyimpan logic dari Route, sehingga tidak perlu kita lakukan lagi di </a:t>
            </a:r>
            <a:r>
              <a:rPr lang="id" sz="1800" dirty="0" smtClean="0"/>
              <a:t>Route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Controller direpresentasikan sebagai class, dan penamaan class nya selalu diakhiri dengan Controller, misal UserController, ProductController, CategoryController, dan lain-lain</a:t>
            </a:r>
            <a:endParaRPr sz="1800" dirty="0"/>
          </a:p>
          <a:p>
            <a:pPr marL="0" lvl="0" indent="0" algn="l" rtl="0">
              <a:spcBef>
                <a:spcPts val="1200"/>
              </a:spcBef>
              <a:spcAft>
                <a:spcPts val="1200"/>
              </a:spcAft>
              <a:buNone/>
            </a:pPr>
            <a:endParaRPr sz="18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89"/>
          <p:cNvSpPr txBox="1">
            <a:spLocks noGrp="1"/>
          </p:cNvSpPr>
          <p:nvPr>
            <p:ph type="title"/>
          </p:nvPr>
        </p:nvSpPr>
        <p:spPr>
          <a:xfrm>
            <a:off x="1399006" y="8339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Controller</a:t>
            </a:r>
            <a:endParaRPr sz="2400" dirty="0"/>
          </a:p>
        </p:txBody>
      </p:sp>
      <p:sp>
        <p:nvSpPr>
          <p:cNvPr id="1133" name="Google Shape;1133;p18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Controller, kita bisa membuatnya di namespace App\Http\Controllers, dimana class Controller adalah class turunan dari class </a:t>
            </a:r>
            <a:r>
              <a:rPr lang="id" sz="2000" dirty="0" smtClean="0"/>
              <a:t>Illuminate\Routing\Controller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Agar lebih mudah, kita bisa menggunakan file artisan untuk membuat controller, caranya dengan menggunakan perintah :</a:t>
            </a:r>
            <a:br>
              <a:rPr lang="id" sz="2000" dirty="0"/>
            </a:br>
            <a:r>
              <a:rPr lang="id" sz="2000" dirty="0"/>
              <a:t>php artisan make:controller NamaController</a:t>
            </a:r>
            <a:endParaRPr sz="2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1"/>
          <p:cNvSpPr txBox="1">
            <a:spLocks noGrp="1"/>
          </p:cNvSpPr>
          <p:nvPr>
            <p:ph type="title"/>
          </p:nvPr>
        </p:nvSpPr>
        <p:spPr>
          <a:xfrm>
            <a:off x="1452271" y="7540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Function </a:t>
            </a:r>
            <a:r>
              <a:rPr lang="id" dirty="0" smtClean="0"/>
              <a:t/>
            </a:r>
            <a:br>
              <a:rPr lang="id" dirty="0" smtClean="0"/>
            </a:br>
            <a:r>
              <a:rPr lang="id" dirty="0" smtClean="0"/>
              <a:t>di </a:t>
            </a:r>
            <a:r>
              <a:rPr lang="id" dirty="0"/>
              <a:t>Controller</a:t>
            </a:r>
            <a:endParaRPr dirty="0"/>
          </a:p>
        </p:txBody>
      </p:sp>
      <p:sp>
        <p:nvSpPr>
          <p:cNvPr id="1145" name="Google Shape;1145;p191"/>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11150" algn="l" rtl="0">
              <a:spcBef>
                <a:spcPts val="0"/>
              </a:spcBef>
              <a:spcAft>
                <a:spcPts val="0"/>
              </a:spcAft>
              <a:buSzPts val="1300"/>
              <a:buChar char="●"/>
            </a:pPr>
            <a:r>
              <a:rPr lang="id" dirty="0"/>
              <a:t>Sebagai pengganti closure function di Route, kita bisa membuat function di Controller, dan menaruh semua logic web kita di function </a:t>
            </a:r>
            <a:r>
              <a:rPr lang="id" dirty="0" smtClean="0"/>
              <a:t>Controller</a:t>
            </a:r>
          </a:p>
          <a:p>
            <a:pPr marL="457200" lvl="0" indent="-311150" algn="l" rtl="0">
              <a:spcBef>
                <a:spcPts val="0"/>
              </a:spcBef>
              <a:spcAft>
                <a:spcPts val="0"/>
              </a:spcAft>
              <a:buSzPts val="1300"/>
              <a:buChar char="●"/>
            </a:pPr>
            <a:endParaRPr dirty="0"/>
          </a:p>
          <a:p>
            <a:pPr marL="457200" lvl="0" indent="-311150" algn="l" rtl="0">
              <a:spcBef>
                <a:spcPts val="0"/>
              </a:spcBef>
              <a:spcAft>
                <a:spcPts val="0"/>
              </a:spcAft>
              <a:buSzPts val="1300"/>
              <a:buChar char="●"/>
            </a:pPr>
            <a:r>
              <a:rPr lang="id" dirty="0"/>
              <a:t>Selanjutnya, kita bisa meregistrasikan function Controller tersebut ke Route, dengan cara mengganti parameter closure di route dengan array yang berisi class Controller dan juga function name nya</a:t>
            </a:r>
            <a:endParaRPr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Function Controller</a:t>
            </a:r>
            <a:endParaRPr/>
          </a:p>
        </p:txBody>
      </p:sp>
      <p:sp>
        <p:nvSpPr>
          <p:cNvPr id="4" name="TextBox 3"/>
          <p:cNvSpPr txBox="1"/>
          <p:nvPr/>
        </p:nvSpPr>
        <p:spPr>
          <a:xfrm>
            <a:off x="705868" y="1814011"/>
            <a:ext cx="1595309" cy="307777"/>
          </a:xfrm>
          <a:prstGeom prst="rect">
            <a:avLst/>
          </a:prstGeom>
          <a:noFill/>
        </p:spPr>
        <p:txBody>
          <a:bodyPr wrap="none" rtlCol="0">
            <a:spAutoFit/>
          </a:bodyPr>
          <a:lstStyle/>
          <a:p>
            <a:r>
              <a:rPr lang="en-US" dirty="0" err="1" smtClean="0">
                <a:latin typeface="Times New Roman" pitchFamily="18" charset="0"/>
                <a:cs typeface="Times New Roman" pitchFamily="18" charset="0"/>
              </a:rPr>
              <a:t>helloController.php</a:t>
            </a:r>
            <a:endParaRPr lang="en-US" dirty="0">
              <a:latin typeface="Times New Roman" pitchFamily="18" charset="0"/>
              <a:cs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68" y="2204991"/>
            <a:ext cx="7686081" cy="1319444"/>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26" y="1767608"/>
            <a:ext cx="7630590" cy="93358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062" y="2960757"/>
            <a:ext cx="6489118" cy="151212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Dependency Injection</a:t>
            </a:r>
            <a:endParaRPr dirty="0"/>
          </a:p>
        </p:txBody>
      </p:sp>
      <p:sp>
        <p:nvSpPr>
          <p:cNvPr id="1164" name="Google Shape;1164;p19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Controller mendukung Dependency Injection, pembuatan object Controller, sebenarnya dilakukan oleh Service </a:t>
            </a:r>
            <a:r>
              <a:rPr lang="id" sz="1800" dirty="0" smtClean="0"/>
              <a:t>Container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demikian, kita bisa menambahkan dependency yang dibutuhkan di Constructor Controller, dan secara otomatis Laravel akan mengambil dependency tersebut dari Service Container</a:t>
            </a:r>
            <a:endParaRPr sz="18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9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48" y="1953689"/>
            <a:ext cx="6115904" cy="2638793"/>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 Route</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05" y="1784308"/>
            <a:ext cx="7630590" cy="9335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36" y="3336806"/>
            <a:ext cx="7897327" cy="1257475"/>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Request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158</a:t>
            </a:fld>
            <a:endParaRPr/>
          </a:p>
        </p:txBody>
      </p:sp>
    </p:spTree>
    <p:extLst>
      <p:ext uri="{BB962C8B-B14F-4D97-AF65-F5344CB8AC3E}">
        <p14:creationId xmlns:p14="http://schemas.microsoft.com/office/powerpoint/2010/main" val="284440004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98"/>
          <p:cNvSpPr txBox="1">
            <a:spLocks noGrp="1"/>
          </p:cNvSpPr>
          <p:nvPr>
            <p:ph type="title"/>
          </p:nvPr>
        </p:nvSpPr>
        <p:spPr>
          <a:xfrm>
            <a:off x="1416760" y="8339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a:t>
            </a:r>
            <a:endParaRPr sz="2400" dirty="0"/>
          </a:p>
        </p:txBody>
      </p:sp>
      <p:sp>
        <p:nvSpPr>
          <p:cNvPr id="1188" name="Google Shape;1188;p19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Di PHP, biasanya ketika kita ingin mendapatkan detail dari request biasanya kita lakukan menggunakan global variable seperti $_GET, $_POST, dan </a:t>
            </a:r>
            <a:r>
              <a:rPr lang="id" sz="1800" dirty="0" smtClean="0"/>
              <a:t>lain-lain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kita tidak perlu melakukan itu lagi, HTTP Request di bungkus dalam sebuah object dari class </a:t>
            </a:r>
            <a:r>
              <a:rPr lang="id" sz="1800" dirty="0" smtClean="0"/>
              <a:t>Illuminate\Http\Request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kita bisa menambahkan Request di parameter function di Router atau di Controller, dan secara otomatis nanti Laravel akan melakukan dependency injection data Request tersebut</a:t>
            </a:r>
            <a:endParaRPr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Artisan</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96779660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Request Input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160</a:t>
            </a:fld>
            <a:endParaRPr/>
          </a:p>
        </p:txBody>
      </p:sp>
    </p:spTree>
    <p:extLst>
      <p:ext uri="{BB962C8B-B14F-4D97-AF65-F5344CB8AC3E}">
        <p14:creationId xmlns:p14="http://schemas.microsoft.com/office/powerpoint/2010/main" val="21776531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206"/>
          <p:cNvSpPr txBox="1">
            <a:spLocks noGrp="1"/>
          </p:cNvSpPr>
          <p:nvPr>
            <p:ph type="title"/>
          </p:nvPr>
        </p:nvSpPr>
        <p:spPr>
          <a:xfrm>
            <a:off x="1407883"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 Input</a:t>
            </a:r>
            <a:endParaRPr sz="2400" dirty="0"/>
          </a:p>
        </p:txBody>
      </p:sp>
      <p:sp>
        <p:nvSpPr>
          <p:cNvPr id="1236" name="Google Shape;1236;p20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membuat aplikasi web, kita tahu bahwa dalam HTTP Request kita bisa mengirim data, baik itu melalui query parameter, atau melalui body (misal dalam bentuk form</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Biasanya kita menggunakan $_GET atau $_POST atau $_FILES, namun di Laravel, kita bisa menggunakan object Request untuk mendapatkan input yang dikirim melalui HTTP Request</a:t>
            </a:r>
            <a:endParaRPr sz="1800"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20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Input</a:t>
            </a:r>
            <a:endParaRPr dirty="0"/>
          </a:p>
        </p:txBody>
      </p:sp>
      <p:sp>
        <p:nvSpPr>
          <p:cNvPr id="1242" name="Google Shape;1242;p20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mengambil input yang dikirim oleh user, tidak peduli apapun HTTP Method yang digunakan, dan dari mana asalnya, entah dari body atau query </a:t>
            </a:r>
            <a:r>
              <a:rPr lang="id" sz="1800" dirty="0" smtClean="0"/>
              <a:t>parameter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mengambil input user, kita bisa gunakan method input(key, default) pada Request, dimana jika key nya tidak ada, maka akan mengembalikan default value di parameter</a:t>
            </a:r>
            <a:endParaRPr sz="18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20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29" y="1833460"/>
            <a:ext cx="8540318" cy="1993598"/>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0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Router dan Test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88" y="2109723"/>
            <a:ext cx="8402223" cy="92405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363" y="3275737"/>
            <a:ext cx="7697274" cy="1095528"/>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2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Nested Input</a:t>
            </a:r>
            <a:endParaRPr dirty="0"/>
          </a:p>
        </p:txBody>
      </p:sp>
      <p:sp>
        <p:nvSpPr>
          <p:cNvPr id="1261" name="Google Shape;1261;p21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Salah satu fitur yang powerful di Laravel adalah, kita bisa mengambil input nested hanya dengan menggunakan </a:t>
            </a:r>
            <a:r>
              <a:rPr lang="id" sz="1800" dirty="0" smtClean="0"/>
              <a:t>titik</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jika kita menggunakan $requet-&gt;input(‘name.first’), maka artinya itu mengambil key first di dalam name, Ini cocok ketika kita kirim request dalam bentuk form atau json</a:t>
            </a:r>
            <a:endParaRPr sz="18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21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Nested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8996"/>
            <a:ext cx="9144000" cy="126550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58" y="3713560"/>
            <a:ext cx="7230484" cy="57158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21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Nested Input</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09" y="1685801"/>
            <a:ext cx="8459381" cy="1771897"/>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216"/>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Mengambil Array Input</a:t>
            </a:r>
            <a:endParaRPr sz="2400" dirty="0"/>
          </a:p>
        </p:txBody>
      </p:sp>
      <p:sp>
        <p:nvSpPr>
          <p:cNvPr id="1299" name="Google Shape;1299;p21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memiliki kemampuan untuk mengambil value dari input berupa </a:t>
            </a:r>
            <a:r>
              <a:rPr lang="id" sz="1800" dirty="0" smtClean="0"/>
              <a:t>array</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kita bisa gunakan $request-&gt;input(‘products.*.name’), artinya kita mengambil semua name yang ada di array products</a:t>
            </a:r>
            <a:endParaRPr sz="1800"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2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Array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 y="1976354"/>
            <a:ext cx="8926171" cy="119079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14" y="1976354"/>
            <a:ext cx="8926171" cy="11907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62" y="3466690"/>
            <a:ext cx="7335274" cy="571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title"/>
          </p:nvPr>
        </p:nvSpPr>
        <p:spPr>
          <a:xfrm>
            <a:off x="1310229" y="833968"/>
            <a:ext cx="5454556"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Melihat Semua Fitur File Artisan</a:t>
            </a:r>
            <a:endParaRPr dirty="0"/>
          </a:p>
        </p:txBody>
      </p:sp>
      <p:sp>
        <p:nvSpPr>
          <p:cNvPr id="299" name="Google Shape;299;p4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melihat semua fitur file artisan, kita bisa gunakan perintah </a:t>
            </a:r>
            <a:br>
              <a:rPr lang="id" sz="2000" dirty="0"/>
            </a:br>
            <a:r>
              <a:rPr lang="id" sz="2000" i="1" dirty="0"/>
              <a:t>php artisan</a:t>
            </a:r>
            <a:endParaRPr sz="2000" i="1" dirty="0"/>
          </a:p>
          <a:p>
            <a:pPr marL="457200" lvl="0" indent="-311150" algn="l" rtl="0">
              <a:spcBef>
                <a:spcPts val="0"/>
              </a:spcBef>
              <a:spcAft>
                <a:spcPts val="0"/>
              </a:spcAft>
              <a:buSzPts val="1300"/>
              <a:buChar char="●"/>
            </a:pPr>
            <a:r>
              <a:rPr lang="id" sz="2000" dirty="0"/>
              <a:t>Secara otomatis kita bisa lihat semua fitur yang terdapat di file artisan</a:t>
            </a:r>
            <a:endParaRPr sz="20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2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Mengambil Input Array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95" y="1896716"/>
            <a:ext cx="7240010" cy="2095792"/>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219"/>
          <p:cNvSpPr txBox="1">
            <a:spLocks noGrp="1"/>
          </p:cNvSpPr>
          <p:nvPr>
            <p:ph type="title"/>
          </p:nvPr>
        </p:nvSpPr>
        <p:spPr>
          <a:xfrm>
            <a:off x="1399006"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Input Query String</a:t>
            </a:r>
            <a:endParaRPr sz="2400" dirty="0"/>
          </a:p>
        </p:txBody>
      </p:sp>
      <p:sp>
        <p:nvSpPr>
          <p:cNvPr id="1318" name="Google Shape;1318;p21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Method input() digunakan untuk mengambil data di semua input, baik itu query param ataupun </a:t>
            </a:r>
            <a:r>
              <a:rPr lang="id" sz="1800" dirty="0" smtClean="0"/>
              <a:t>body</a:t>
            </a:r>
          </a:p>
          <a:p>
            <a:pPr marL="457200" lvl="0" indent="-311150" algn="l" rtl="0">
              <a:spcBef>
                <a:spcPts val="0"/>
              </a:spcBef>
              <a:spcAft>
                <a:spcPts val="0"/>
              </a:spcAft>
              <a:buSzPts val="1300"/>
              <a:buChar char="●"/>
            </a:pPr>
            <a:endParaRPr lang="en-US" sz="1800" dirty="0" smtClean="0"/>
          </a:p>
          <a:p>
            <a:pPr marL="457200" lvl="0" indent="-311150" algn="l" rtl="0">
              <a:spcBef>
                <a:spcPts val="0"/>
              </a:spcBef>
              <a:spcAft>
                <a:spcPts val="0"/>
              </a:spcAft>
              <a:buSzPts val="1300"/>
              <a:buChar char="●"/>
            </a:pPr>
            <a:r>
              <a:rPr lang="id" sz="1800" dirty="0" smtClean="0"/>
              <a:t>Jika </a:t>
            </a:r>
            <a:r>
              <a:rPr lang="id" sz="1800" dirty="0"/>
              <a:t>misal kita hanya butuh mengambil data di query param, kita bisa menggunakan method $request-&gt;query(key</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jika semua query dalam bentuk array, kita bisa gunakan $request-&gt;query() tanpa parameter key</a:t>
            </a:r>
            <a:endParaRPr sz="1800"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220"/>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Dynamic Properties</a:t>
            </a:r>
            <a:endParaRPr sz="2400" dirty="0"/>
          </a:p>
        </p:txBody>
      </p:sp>
      <p:sp>
        <p:nvSpPr>
          <p:cNvPr id="1324" name="Google Shape;1324;p22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juga mendukung Dynamic Properties yang secara otomatis akan mengambil key dari input </a:t>
            </a:r>
            <a:r>
              <a:rPr lang="id" sz="1800" dirty="0" smtClean="0"/>
              <a:t>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ketika kita menggunakan $request-&gt;first_name, jika dalam object Request tidak ada property dengan nama $first_name, maka secara otomatis akan mengambil input dengan key first_name</a:t>
            </a:r>
            <a:endParaRPr sz="180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Input Type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Tree>
    <p:extLst>
      <p:ext uri="{BB962C8B-B14F-4D97-AF65-F5344CB8AC3E}">
        <p14:creationId xmlns:p14="http://schemas.microsoft.com/office/powerpoint/2010/main" val="30598419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222"/>
          <p:cNvSpPr txBox="1">
            <a:spLocks noGrp="1"/>
          </p:cNvSpPr>
          <p:nvPr>
            <p:ph type="title"/>
          </p:nvPr>
        </p:nvSpPr>
        <p:spPr>
          <a:xfrm>
            <a:off x="1390128"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Input Type</a:t>
            </a:r>
            <a:endParaRPr sz="2400" dirty="0"/>
          </a:p>
        </p:txBody>
      </p:sp>
      <p:sp>
        <p:nvSpPr>
          <p:cNvPr id="1335" name="Google Shape;1335;p22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Class Request di Laravel memiliki beberapa helper method yang digunakan untuk melakukan konversi input secara </a:t>
            </a:r>
            <a:r>
              <a:rPr lang="id" sz="2000" dirty="0" smtClean="0"/>
              <a:t>otomatis</a:t>
            </a:r>
            <a:br>
              <a:rPr lang="id" sz="2000" dirty="0" smtClean="0"/>
            </a:br>
            <a:endParaRPr sz="2000" dirty="0"/>
          </a:p>
          <a:p>
            <a:pPr marL="457200" lvl="0" indent="-311150" algn="l" rtl="0">
              <a:spcBef>
                <a:spcPts val="0"/>
              </a:spcBef>
              <a:spcAft>
                <a:spcPts val="0"/>
              </a:spcAft>
              <a:buSzPts val="1300"/>
              <a:buChar char="●"/>
            </a:pPr>
            <a:r>
              <a:rPr lang="id" sz="2000" dirty="0"/>
              <a:t>Ini bisa digunakan untuk mempermudah kita ketika ingin otomatis melakukan konversi input data ke tipe data yang kita inginkan</a:t>
            </a:r>
            <a:endParaRPr sz="2000"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223"/>
          <p:cNvSpPr txBox="1">
            <a:spLocks noGrp="1"/>
          </p:cNvSpPr>
          <p:nvPr>
            <p:ph type="title"/>
          </p:nvPr>
        </p:nvSpPr>
        <p:spPr>
          <a:xfrm>
            <a:off x="1443394" y="833968"/>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Boolean</a:t>
            </a:r>
            <a:endParaRPr sz="2400" dirty="0"/>
          </a:p>
        </p:txBody>
      </p:sp>
      <p:sp>
        <p:nvSpPr>
          <p:cNvPr id="1341" name="Google Shape;1341;p22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melakukan konversi tipe data input secara otomatis ke boolean, kita bisa gunakan method boolean(key, default) pada class Request</a:t>
            </a:r>
            <a:endParaRPr sz="2000"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224"/>
          <p:cNvSpPr txBox="1">
            <a:spLocks noGrp="1"/>
          </p:cNvSpPr>
          <p:nvPr>
            <p:ph type="title"/>
          </p:nvPr>
        </p:nvSpPr>
        <p:spPr>
          <a:xfrm>
            <a:off x="1381250"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Date</a:t>
            </a:r>
            <a:endParaRPr sz="2400" dirty="0"/>
          </a:p>
        </p:txBody>
      </p:sp>
      <p:sp>
        <p:nvSpPr>
          <p:cNvPr id="1347" name="Google Shape;1347;p2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melakukan konversi tipe data ke Date secara otomatis, kita bisa gunakan method date(key, pattern, timezone) pada class </a:t>
            </a:r>
            <a:r>
              <a:rPr lang="id" sz="2000" dirty="0" smtClean="0"/>
              <a:t>Request</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Laravel menggunakan library Carbon untuk memanipulasi tipe data Date dan </a:t>
            </a:r>
            <a:r>
              <a:rPr lang="id" sz="2000" dirty="0" smtClean="0"/>
              <a:t>Time</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https://github.com/briannesbitt/Carbon</a:t>
            </a:r>
            <a:r>
              <a:rPr lang="id" sz="2000" dirty="0"/>
              <a:t> </a:t>
            </a:r>
            <a:endParaRPr sz="2000" dirty="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Input Type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26" y="1646640"/>
            <a:ext cx="7868748" cy="240063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2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57" y="2953565"/>
            <a:ext cx="8316486" cy="1562318"/>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Filter Request Input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spTree>
    <p:extLst>
      <p:ext uri="{BB962C8B-B14F-4D97-AF65-F5344CB8AC3E}">
        <p14:creationId xmlns:p14="http://schemas.microsoft.com/office/powerpoint/2010/main" val="39994220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xfrm>
            <a:off x="1470026" y="887235"/>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Melihat Detail Informasi</a:t>
            </a:r>
            <a:endParaRPr sz="2400" dirty="0"/>
          </a:p>
        </p:txBody>
      </p:sp>
      <p:sp>
        <p:nvSpPr>
          <p:cNvPr id="305" name="Google Shape;305;p4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melihat detail informasi perintah yang terdapat di file artisan, kita bisa gunakan perintah :</a:t>
            </a:r>
            <a:br>
              <a:rPr lang="id" sz="2000" dirty="0"/>
            </a:br>
            <a:r>
              <a:rPr lang="id" sz="2000" dirty="0"/>
              <a:t>php artisan perintah --help</a:t>
            </a:r>
            <a:endParaRPr sz="2000" dirty="0"/>
          </a:p>
          <a:p>
            <a:pPr marL="457200" lvl="0" indent="-311150" algn="l" rtl="0">
              <a:spcBef>
                <a:spcPts val="0"/>
              </a:spcBef>
              <a:spcAft>
                <a:spcPts val="0"/>
              </a:spcAft>
              <a:buSzPts val="1300"/>
              <a:buChar char="●"/>
            </a:pPr>
            <a:r>
              <a:rPr lang="id" sz="2000" dirty="0"/>
              <a:t>Contoh :</a:t>
            </a:r>
            <a:br>
              <a:rPr lang="id" sz="2000" dirty="0"/>
            </a:br>
            <a:r>
              <a:rPr lang="id" sz="2000" dirty="0"/>
              <a:t>php artisan serve --help</a:t>
            </a:r>
            <a:endParaRPr sz="2000"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228"/>
          <p:cNvSpPr txBox="1">
            <a:spLocks noGrp="1"/>
          </p:cNvSpPr>
          <p:nvPr>
            <p:ph type="title"/>
          </p:nvPr>
        </p:nvSpPr>
        <p:spPr>
          <a:xfrm>
            <a:off x="140788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Filter Request Input</a:t>
            </a:r>
            <a:endParaRPr sz="2400" dirty="0"/>
          </a:p>
        </p:txBody>
      </p:sp>
      <p:sp>
        <p:nvSpPr>
          <p:cNvPr id="1371" name="Google Shape;1371;p228"/>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Kadang pada saat kita menerima input data dari user, kita ingin secara mudah menerima semua key input, lalu menyimpannya ke database </a:t>
            </a:r>
            <a:r>
              <a:rPr lang="id" sz="1800" dirty="0" smtClean="0"/>
              <a:t>misalnya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Pada kasus seperti ini, kadang sangat berbahaya jika misal user secara tidak sengaja mengirim key yang salah, lalu kita mencoba melakukan update key yang salah itu ke </a:t>
            </a:r>
            <a:r>
              <a:rPr lang="id" sz="1800" dirty="0" smtClean="0"/>
              <a:t>database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Untungnya Laravel memiliki helper method di class Request untuk melakukan filter input</a:t>
            </a:r>
            <a:endParaRPr sz="18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229"/>
          <p:cNvSpPr txBox="1">
            <a:spLocks noGrp="1"/>
          </p:cNvSpPr>
          <p:nvPr>
            <p:ph type="title"/>
          </p:nvPr>
        </p:nvSpPr>
        <p:spPr>
          <a:xfrm>
            <a:off x="1283594" y="878356"/>
            <a:ext cx="4975161"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Method Filter Request Input</a:t>
            </a:r>
            <a:endParaRPr sz="2400" dirty="0"/>
          </a:p>
        </p:txBody>
      </p:sp>
      <p:sp>
        <p:nvSpPr>
          <p:cNvPr id="1377" name="Google Shape;1377;p22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$request-&gt;only([key1, key2]) digunakan untuk mengambil hanya input yang kita sebutkan di </a:t>
            </a:r>
            <a:r>
              <a:rPr lang="id" sz="2000" dirty="0" smtClean="0"/>
              <a:t>parameter</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$request-&gt;except([key1, key2]) digunakan untuk mengambil semua input, tapi tidak dengan yang kita sebutkan di parameter</a:t>
            </a:r>
            <a:endParaRPr sz="20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2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Filter Request Input</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31" y="1877663"/>
            <a:ext cx="7792537" cy="2133898"/>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2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2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Filter Only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78" y="1514327"/>
            <a:ext cx="8916644" cy="211484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2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Filter Except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353" y="1934375"/>
            <a:ext cx="7118987" cy="1927411"/>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234"/>
          <p:cNvSpPr txBox="1">
            <a:spLocks noGrp="1"/>
          </p:cNvSpPr>
          <p:nvPr>
            <p:ph type="title"/>
          </p:nvPr>
        </p:nvSpPr>
        <p:spPr>
          <a:xfrm>
            <a:off x="1390128" y="91386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Merge Input</a:t>
            </a:r>
            <a:endParaRPr sz="2400" dirty="0"/>
          </a:p>
        </p:txBody>
      </p:sp>
      <p:sp>
        <p:nvSpPr>
          <p:cNvPr id="1407" name="Google Shape;1407;p234"/>
          <p:cNvSpPr txBox="1">
            <a:spLocks noGrp="1"/>
          </p:cNvSpPr>
          <p:nvPr>
            <p:ph type="body" idx="1"/>
          </p:nvPr>
        </p:nvSpPr>
        <p:spPr>
          <a:xfrm>
            <a:off x="1283596" y="1421162"/>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Kadang-kadang kita ingin menambahkan default input value ketika input tersebut tidak dikirim di </a:t>
            </a:r>
            <a:r>
              <a:rPr lang="id" sz="1800" dirty="0" smtClean="0"/>
              <a:t>request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method merge(array) untuk menambah input ke request, dan jika ada key yang sama, otomatis akan </a:t>
            </a:r>
            <a:r>
              <a:rPr lang="id" sz="1800" dirty="0" smtClean="0"/>
              <a:t>diganti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mergeIfMissing(array) untuk menambah input ke request, dan jika input dengan </a:t>
            </a:r>
            <a:r>
              <a:rPr lang="id" sz="1800" dirty="0" smtClean="0"/>
              <a:t>key </a:t>
            </a:r>
            <a:r>
              <a:rPr lang="id" sz="1800" dirty="0"/>
              <a:t>yang sama sudah ada, maka akan dibatalkan</a:t>
            </a:r>
            <a:endParaRPr sz="1800" dirty="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Merge Input</a:t>
            </a:r>
            <a:endParaRPr/>
          </a:p>
        </p:txBody>
      </p:sp>
      <p:pic>
        <p:nvPicPr>
          <p:cNvPr id="1414" name="Google Shape;1414;p235"/>
          <p:cNvPicPr preferRelativeResize="0"/>
          <p:nvPr/>
        </p:nvPicPr>
        <p:blipFill>
          <a:blip r:embed="rId3">
            <a:alphaModFix/>
          </a:blip>
          <a:stretch>
            <a:fillRect/>
          </a:stretch>
        </p:blipFill>
        <p:spPr>
          <a:xfrm>
            <a:off x="152400" y="3763930"/>
            <a:ext cx="8839199" cy="488894"/>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64" y="1846554"/>
            <a:ext cx="8085669" cy="1424305"/>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Merge Input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1162"/>
            <a:ext cx="9144000" cy="178117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File Storage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189</a:t>
            </a:fld>
            <a:endParaRPr/>
          </a:p>
        </p:txBody>
      </p:sp>
    </p:spTree>
    <p:extLst>
      <p:ext uri="{BB962C8B-B14F-4D97-AF65-F5344CB8AC3E}">
        <p14:creationId xmlns:p14="http://schemas.microsoft.com/office/powerpoint/2010/main" val="3504757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Request Lifecycle</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289469066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238"/>
          <p:cNvSpPr txBox="1">
            <a:spLocks noGrp="1"/>
          </p:cNvSpPr>
          <p:nvPr>
            <p:ph type="title"/>
          </p:nvPr>
        </p:nvSpPr>
        <p:spPr>
          <a:xfrm>
            <a:off x="1399005"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File Storage</a:t>
            </a:r>
            <a:endParaRPr sz="2400" dirty="0"/>
          </a:p>
        </p:txBody>
      </p:sp>
      <p:sp>
        <p:nvSpPr>
          <p:cNvPr id="1431" name="Google Shape;1431;p238"/>
          <p:cNvSpPr txBox="1">
            <a:spLocks noGrp="1"/>
          </p:cNvSpPr>
          <p:nvPr>
            <p:ph type="body" idx="1"/>
          </p:nvPr>
        </p:nvSpPr>
        <p:spPr>
          <a:xfrm>
            <a:off x="1372372" y="1492183"/>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Laravel mendukung abstraction untuk management File Storage menggunakan library </a:t>
            </a:r>
            <a:r>
              <a:rPr lang="id" sz="1800" dirty="0" smtClean="0"/>
              <a:t>Flysystem</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menggunakan fitur File Storage ini, kita bisa menyimpan file ke dalam File Storage dan mengubah target dari File Storage </a:t>
            </a:r>
            <a:r>
              <a:rPr lang="id" sz="1800" dirty="0" smtClean="0"/>
              <a:t>tersebut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Misal kita bisa simpan file ke Local tempat terinstall aplikasi Laravel kita, atau bahkan kita bisa simpan file kita di Amazon </a:t>
            </a:r>
            <a:r>
              <a:rPr lang="id" sz="1800" dirty="0" smtClean="0"/>
              <a:t>S3</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https://github.com/thephpleague/flysystem</a:t>
            </a:r>
            <a:r>
              <a:rPr lang="id" sz="1800" dirty="0"/>
              <a:t> </a:t>
            </a:r>
            <a:endParaRPr sz="18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2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Konfigurasi File Storage</a:t>
            </a:r>
            <a:endParaRPr dirty="0"/>
          </a:p>
        </p:txBody>
      </p:sp>
      <p:sp>
        <p:nvSpPr>
          <p:cNvPr id="1437" name="Google Shape;1437;p23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Konfigurasi file storage di Laravel terdapat di file </a:t>
            </a:r>
            <a:r>
              <a:rPr lang="id" sz="1800" dirty="0" smtClean="0"/>
              <a:t>config/filesystems.php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menambahkan banyak konfigurasi File Storage, dan nanti ketika kita akan menyimpan file, kita bisa menentukan File Storage mana yang akan digunakan</a:t>
            </a:r>
            <a:endParaRPr sz="18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Konfigurasi File Storage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495" y="1767926"/>
            <a:ext cx="5973009" cy="301032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FileSystem</a:t>
            </a:r>
            <a:endParaRPr dirty="0"/>
          </a:p>
        </p:txBody>
      </p:sp>
      <p:sp>
        <p:nvSpPr>
          <p:cNvPr id="1449" name="Google Shape;1449;p241"/>
          <p:cNvSpPr txBox="1">
            <a:spLocks noGrp="1"/>
          </p:cNvSpPr>
          <p:nvPr>
            <p:ph type="body" idx="1"/>
          </p:nvPr>
        </p:nvSpPr>
        <p:spPr>
          <a:xfrm>
            <a:off x="1310229" y="1501060"/>
            <a:ext cx="6809700" cy="31122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Implementasi tiap File Storage di Laravel adalah sebuah interface bernama </a:t>
            </a:r>
            <a:r>
              <a:rPr lang="id" sz="1800" dirty="0" smtClean="0"/>
              <a:t>FileSystem</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https://laravel.com/api/9.x/Illuminate/Contracts/Filesystem/Filesystem.html</a:t>
            </a:r>
            <a:r>
              <a:rPr lang="id" sz="1800" dirty="0"/>
              <a:t>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untuk mendapatkan storage, kita bisa gunakan Facade Storage::disk(namaFileStorage</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4"/>
              </a:rPr>
              <a:t>https://laravel.com/api/9.x/Illuminate/Support/Facades/Storage.html</a:t>
            </a:r>
            <a:r>
              <a:rPr lang="id" sz="1800" dirty="0"/>
              <a:t> </a:t>
            </a:r>
            <a:endParaRPr sz="18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FileSystem</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853" y="1921382"/>
            <a:ext cx="7270154" cy="216234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43"/>
          <p:cNvSpPr txBox="1">
            <a:spLocks noGrp="1"/>
          </p:cNvSpPr>
          <p:nvPr>
            <p:ph type="title"/>
          </p:nvPr>
        </p:nvSpPr>
        <p:spPr>
          <a:xfrm>
            <a:off x="1372372" y="84284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Storage Link</a:t>
            </a:r>
            <a:endParaRPr sz="2400" dirty="0"/>
          </a:p>
        </p:txBody>
      </p:sp>
      <p:sp>
        <p:nvSpPr>
          <p:cNvPr id="1461" name="Google Shape;1461;p243"/>
          <p:cNvSpPr txBox="1">
            <a:spLocks noGrp="1"/>
          </p:cNvSpPr>
          <p:nvPr>
            <p:ph type="body" idx="1"/>
          </p:nvPr>
        </p:nvSpPr>
        <p:spPr>
          <a:xfrm>
            <a:off x="1363495" y="135901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Secara default, File Storage disimpan di folder /</a:t>
            </a:r>
            <a:r>
              <a:rPr lang="id" sz="1800" dirty="0" smtClean="0"/>
              <a:t>storage/app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memiliki fitur bernama Storage Link, dimana kita bisa membuat link dari /storage/app/public ke /</a:t>
            </a:r>
            <a:r>
              <a:rPr lang="id" sz="1800" dirty="0" smtClean="0"/>
              <a:t>public/storage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Dengan ini maka file yang terdapat di File Storage Public bisa diakses via </a:t>
            </a:r>
            <a:r>
              <a:rPr lang="id" sz="1800" dirty="0" smtClean="0"/>
              <a:t>web</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membuat link nya, kita bisa gunakan perintah :</a:t>
            </a:r>
            <a:br>
              <a:rPr lang="id" sz="1800" dirty="0"/>
            </a:br>
            <a:r>
              <a:rPr lang="id" sz="1800" dirty="0"/>
              <a:t>php artisan storage:link</a:t>
            </a:r>
            <a:endParaRPr sz="18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File Upload</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196</a:t>
            </a:fld>
            <a:endParaRPr/>
          </a:p>
        </p:txBody>
      </p:sp>
    </p:spTree>
    <p:extLst>
      <p:ext uri="{BB962C8B-B14F-4D97-AF65-F5344CB8AC3E}">
        <p14:creationId xmlns:p14="http://schemas.microsoft.com/office/powerpoint/2010/main" val="220520688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2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File Upload</a:t>
            </a:r>
            <a:endParaRPr dirty="0"/>
          </a:p>
        </p:txBody>
      </p:sp>
      <p:sp>
        <p:nvSpPr>
          <p:cNvPr id="1472" name="Google Shape;1472;p245"/>
          <p:cNvSpPr txBox="1">
            <a:spLocks noGrp="1"/>
          </p:cNvSpPr>
          <p:nvPr>
            <p:ph type="body" idx="1"/>
          </p:nvPr>
        </p:nvSpPr>
        <p:spPr>
          <a:xfrm>
            <a:off x="1363495" y="1421162"/>
            <a:ext cx="6809700" cy="3112200"/>
          </a:xfrm>
          <a:prstGeom prst="rect">
            <a:avLst/>
          </a:prstGeom>
        </p:spPr>
        <p:txBody>
          <a:bodyPr spcFirstLastPara="1" wrap="square" lIns="91425" tIns="91425" rIns="91425" bIns="91425" anchor="t" anchorCtr="0">
            <a:normAutofit lnSpcReduction="10000"/>
          </a:bodyPr>
          <a:lstStyle/>
          <a:p>
            <a:pPr marL="457200" lvl="0" indent="-311150" algn="l" rtl="0">
              <a:spcBef>
                <a:spcPts val="0"/>
              </a:spcBef>
              <a:spcAft>
                <a:spcPts val="0"/>
              </a:spcAft>
              <a:buSzPts val="1300"/>
              <a:buChar char="●"/>
            </a:pPr>
            <a:r>
              <a:rPr lang="id" sz="1800" dirty="0"/>
              <a:t>Laravel juga sudah menyediakan method file(key) di Request untuk mengambil request file </a:t>
            </a:r>
            <a:r>
              <a:rPr lang="id" sz="1800" dirty="0" smtClean="0"/>
              <a:t>upload</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Tipe data File Upload direpresentasikan dalam class Illuminate\Http\UploadedFile di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https://laravel.com/api/9.x/Illuminate/Http/UploadedFile.html</a:t>
            </a:r>
            <a:r>
              <a:rPr lang="id" sz="1800" dirty="0"/>
              <a:t>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File Upload di Laravel terintegrasi dengan baik dengan File Storage</a:t>
            </a:r>
            <a:endParaRPr sz="18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4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File Upload</a:t>
            </a:r>
            <a:endParaRPr/>
          </a:p>
        </p:txBody>
      </p:sp>
      <p:pic>
        <p:nvPicPr>
          <p:cNvPr id="1479" name="Google Shape;1479;p246"/>
          <p:cNvPicPr preferRelativeResize="0"/>
          <p:nvPr/>
        </p:nvPicPr>
        <p:blipFill>
          <a:blip r:embed="rId3">
            <a:alphaModFix/>
          </a:blip>
          <a:stretch>
            <a:fillRect/>
          </a:stretch>
        </p:blipFill>
        <p:spPr>
          <a:xfrm>
            <a:off x="152400" y="4055750"/>
            <a:ext cx="8839201" cy="57215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205" y="1614354"/>
            <a:ext cx="7087589" cy="1914792"/>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2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Unit Test File Upload</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382" y="1728371"/>
            <a:ext cx="6272558" cy="25090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1496660" y="922745"/>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Pengenalan Laravel</a:t>
            </a:r>
            <a:endParaRPr sz="2400" dirty="0"/>
          </a:p>
        </p:txBody>
      </p:sp>
      <p:sp>
        <p:nvSpPr>
          <p:cNvPr id="200" name="Google Shape;200;p31"/>
          <p:cNvSpPr txBox="1">
            <a:spLocks noGrp="1"/>
          </p:cNvSpPr>
          <p:nvPr>
            <p:ph type="body" idx="1"/>
          </p:nvPr>
        </p:nvSpPr>
        <p:spPr>
          <a:xfrm>
            <a:off x="990632" y="143891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adalah framework di PHP untuk membuat Web atau API</a:t>
            </a:r>
            <a:endParaRPr sz="2000" dirty="0"/>
          </a:p>
          <a:p>
            <a:pPr marL="457200" lvl="0" indent="-311150" algn="l" rtl="0">
              <a:spcBef>
                <a:spcPts val="0"/>
              </a:spcBef>
              <a:spcAft>
                <a:spcPts val="0"/>
              </a:spcAft>
              <a:buSzPts val="1300"/>
              <a:buChar char="●"/>
            </a:pPr>
            <a:r>
              <a:rPr lang="id" sz="2000" dirty="0"/>
              <a:t>Laravel pertama kali dibuat oleh Taylor Otwell tahun 2011</a:t>
            </a:r>
            <a:endParaRPr sz="2000" dirty="0"/>
          </a:p>
          <a:p>
            <a:pPr marL="457200" lvl="0" indent="-311150" algn="l" rtl="0">
              <a:spcBef>
                <a:spcPts val="0"/>
              </a:spcBef>
              <a:spcAft>
                <a:spcPts val="0"/>
              </a:spcAft>
              <a:buSzPts val="1300"/>
              <a:buChar char="●"/>
            </a:pPr>
            <a:r>
              <a:rPr lang="id" sz="2000" dirty="0"/>
              <a:t>Laravel adalah framework yang open source dan gratis, sehingga kita bisa menggunakannya tanpa biaya dan juga bisa berkontribusi ke projectnya </a:t>
            </a: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https://laravel.com/</a:t>
            </a:r>
            <a:r>
              <a:rPr lang="id" sz="2000" dirty="0"/>
              <a:t> </a:t>
            </a:r>
            <a:endParaRPr sz="2000" dirty="0"/>
          </a:p>
          <a:p>
            <a:pPr marL="457200" lvl="0" indent="-311150" algn="l" rtl="0">
              <a:spcBef>
                <a:spcPts val="0"/>
              </a:spcBef>
              <a:spcAft>
                <a:spcPts val="0"/>
              </a:spcAft>
              <a:buSzPts val="1300"/>
              <a:buChar char="●"/>
            </a:pPr>
            <a:r>
              <a:rPr lang="id" sz="2000" u="sng" dirty="0">
                <a:solidFill>
                  <a:schemeClr val="hlink"/>
                </a:solidFill>
                <a:hlinkClick r:id="rId4"/>
              </a:rPr>
              <a:t>https://github.com/laravel/laravel</a:t>
            </a:r>
            <a:r>
              <a:rPr lang="id" sz="2000" dirty="0"/>
              <a:t> </a:t>
            </a:r>
            <a:endParaRP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title"/>
          </p:nvPr>
        </p:nvSpPr>
        <p:spPr>
          <a:xfrm>
            <a:off x="1452272"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Request Lifecycle</a:t>
            </a:r>
            <a:endParaRPr sz="2400" dirty="0"/>
          </a:p>
        </p:txBody>
      </p:sp>
      <p:sp>
        <p:nvSpPr>
          <p:cNvPr id="316" name="Google Shape;316;p5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rtl="0">
              <a:spcBef>
                <a:spcPts val="0"/>
              </a:spcBef>
              <a:spcAft>
                <a:spcPts val="0"/>
              </a:spcAft>
              <a:buSzPts val="1300"/>
              <a:buChar char="●"/>
            </a:pPr>
            <a:r>
              <a:rPr lang="id" sz="2000" dirty="0"/>
              <a:t>Sebelum kita membuat kode program menggunakan Laravel, ada baiknya kita perlu tahu cara kerja Laravel itu sendiri</a:t>
            </a:r>
            <a:endParaRPr sz="2000" dirty="0"/>
          </a:p>
          <a:p>
            <a:pPr marL="457200" lvl="0" indent="-311150" rtl="0">
              <a:spcBef>
                <a:spcPts val="0"/>
              </a:spcBef>
              <a:spcAft>
                <a:spcPts val="0"/>
              </a:spcAft>
              <a:buSzPts val="1300"/>
              <a:buChar char="●"/>
            </a:pPr>
            <a:r>
              <a:rPr lang="id" sz="2000" dirty="0"/>
              <a:t>Terutama bagaimana alur hidup dari request yang kita lakukan ke aplikasi </a:t>
            </a:r>
            <a:r>
              <a:rPr lang="id" sz="2000" dirty="0" smtClean="0"/>
              <a:t>Laravel</a:t>
            </a:r>
            <a:endParaRPr sz="2000"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24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Error CSRF</a:t>
            </a:r>
            <a:endParaRPr dirty="0"/>
          </a:p>
        </p:txBody>
      </p:sp>
      <p:sp>
        <p:nvSpPr>
          <p:cNvPr id="1491" name="Google Shape;1491;p248"/>
          <p:cNvSpPr txBox="1">
            <a:spLocks noGrp="1"/>
          </p:cNvSpPr>
          <p:nvPr>
            <p:ph type="body" idx="1"/>
          </p:nvPr>
        </p:nvSpPr>
        <p:spPr>
          <a:xfrm>
            <a:off x="1336862" y="1447794"/>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Secara default, Laravel sudah mengamankan semua pengiriman data melalui Form Post menggunakan CSRF (Cross Site Request Forgery) </a:t>
            </a:r>
            <a:r>
              <a:rPr lang="id" sz="1800" dirty="0" smtClean="0"/>
              <a:t>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menjadikan kita tidak bisa mengirim data Form Post ke aplikasi Laravel kita jika tidak memiliki </a:t>
            </a:r>
            <a:r>
              <a:rPr lang="id" sz="1800" dirty="0" smtClean="0"/>
              <a:t>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CSRF Token ini diverifikasi oleh Middleware \</a:t>
            </a:r>
            <a:r>
              <a:rPr lang="id" sz="1800" dirty="0" smtClean="0"/>
              <a:t>App\Http\Middleware\VerifyCsrfToken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men-disable Middleware tersebut di Kernel jika ingin mencoba tanpa CSRF Token</a:t>
            </a:r>
            <a:endParaRPr sz="1800"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Response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201</a:t>
            </a:fld>
            <a:endParaRPr/>
          </a:p>
        </p:txBody>
      </p:sp>
    </p:spTree>
    <p:extLst>
      <p:ext uri="{BB962C8B-B14F-4D97-AF65-F5344CB8AC3E}">
        <p14:creationId xmlns:p14="http://schemas.microsoft.com/office/powerpoint/2010/main" val="85031104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250"/>
          <p:cNvSpPr txBox="1">
            <a:spLocks noGrp="1"/>
          </p:cNvSpPr>
          <p:nvPr>
            <p:ph type="title"/>
          </p:nvPr>
        </p:nvSpPr>
        <p:spPr>
          <a:xfrm>
            <a:off x="1390127"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Response</a:t>
            </a:r>
            <a:endParaRPr sz="2400" dirty="0"/>
          </a:p>
        </p:txBody>
      </p:sp>
      <p:sp>
        <p:nvSpPr>
          <p:cNvPr id="1502" name="Google Shape;1502;p25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Sebelumnya kita sudah tahu di Route dan Controller, kita bisa mengembalikan data berupa string dan view</a:t>
            </a:r>
            <a:endParaRPr sz="1800" dirty="0"/>
          </a:p>
          <a:p>
            <a:pPr marL="457200" lvl="0" indent="-311150" algn="l" rtl="0">
              <a:spcBef>
                <a:spcPts val="0"/>
              </a:spcBef>
              <a:spcAft>
                <a:spcPts val="0"/>
              </a:spcAft>
              <a:buSzPts val="1300"/>
              <a:buChar char="●"/>
            </a:pPr>
            <a:r>
              <a:rPr lang="id" sz="1800" dirty="0"/>
              <a:t>Laravel memiliki class Illuminate\Http\Response, yang bisa digunakan untuk representasi dari HTTP Response</a:t>
            </a:r>
            <a:endParaRPr sz="1800" dirty="0"/>
          </a:p>
          <a:p>
            <a:pPr marL="457200" lvl="0" indent="-311150" algn="l" rtl="0">
              <a:spcBef>
                <a:spcPts val="0"/>
              </a:spcBef>
              <a:spcAft>
                <a:spcPts val="0"/>
              </a:spcAft>
              <a:buSzPts val="1300"/>
              <a:buChar char="●"/>
            </a:pPr>
            <a:r>
              <a:rPr lang="id" sz="1800" dirty="0"/>
              <a:t>Dengan class Response ini, kita bisa mengubah HTTP Response seperti Body, Header, Cookie, dan lain-lain</a:t>
            </a:r>
            <a:endParaRPr sz="1800" dirty="0"/>
          </a:p>
          <a:p>
            <a:pPr marL="457200" lvl="0" indent="-311150" algn="l" rtl="0">
              <a:spcBef>
                <a:spcPts val="0"/>
              </a:spcBef>
              <a:spcAft>
                <a:spcPts val="0"/>
              </a:spcAft>
              <a:buSzPts val="1300"/>
              <a:buChar char="●"/>
            </a:pPr>
            <a:r>
              <a:rPr lang="id" sz="1800" dirty="0"/>
              <a:t>Untuk membuat object response, kita bisa menggunakan function helper response(content, status, headers)</a:t>
            </a:r>
            <a:endParaRPr sz="1800"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2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a:t>
            </a:r>
            <a:endParaRPr/>
          </a:p>
        </p:txBody>
      </p:sp>
      <p:pic>
        <p:nvPicPr>
          <p:cNvPr id="1509" name="Google Shape;1509;p251"/>
          <p:cNvPicPr preferRelativeResize="0"/>
          <p:nvPr/>
        </p:nvPicPr>
        <p:blipFill>
          <a:blip r:embed="rId3">
            <a:alphaModFix/>
          </a:blip>
          <a:stretch>
            <a:fillRect/>
          </a:stretch>
        </p:blipFill>
        <p:spPr>
          <a:xfrm>
            <a:off x="152400" y="3453641"/>
            <a:ext cx="8839199" cy="548494"/>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6156" y="1757778"/>
            <a:ext cx="5731686" cy="1404603"/>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5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21" y="1882065"/>
            <a:ext cx="7026821" cy="1697548"/>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2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Response Header</a:t>
            </a:r>
            <a:endParaRPr dirty="0"/>
          </a:p>
        </p:txBody>
      </p:sp>
      <p:sp>
        <p:nvSpPr>
          <p:cNvPr id="1521" name="Google Shape;1521;p25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Response, kita bisa ubah status dan juga response </a:t>
            </a:r>
            <a:r>
              <a:rPr lang="id" sz="1800" dirty="0" smtClean="0"/>
              <a:t>header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function response(content, status, headers</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Atau bisa menggunakan method withHeaders(arrayHeaders) dan header(key, value)</a:t>
            </a:r>
            <a:endParaRPr sz="18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2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Header</a:t>
            </a:r>
            <a:endParaRPr/>
          </a:p>
        </p:txBody>
      </p:sp>
      <p:pic>
        <p:nvPicPr>
          <p:cNvPr id="1528" name="Google Shape;1528;p254"/>
          <p:cNvPicPr preferRelativeResize="0"/>
          <p:nvPr/>
        </p:nvPicPr>
        <p:blipFill>
          <a:blip r:embed="rId3">
            <a:alphaModFix/>
          </a:blip>
          <a:stretch>
            <a:fillRect/>
          </a:stretch>
        </p:blipFill>
        <p:spPr>
          <a:xfrm>
            <a:off x="152400" y="4527925"/>
            <a:ext cx="8839200" cy="458487"/>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285" y="1829629"/>
            <a:ext cx="6351605" cy="2415878"/>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25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Header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20" y="1870285"/>
            <a:ext cx="5947851" cy="2364363"/>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256"/>
          <p:cNvSpPr txBox="1">
            <a:spLocks noGrp="1"/>
          </p:cNvSpPr>
          <p:nvPr>
            <p:ph type="title"/>
          </p:nvPr>
        </p:nvSpPr>
        <p:spPr>
          <a:xfrm>
            <a:off x="137237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Response Type</a:t>
            </a:r>
            <a:endParaRPr sz="2400" dirty="0"/>
          </a:p>
        </p:txBody>
      </p:sp>
      <p:sp>
        <p:nvSpPr>
          <p:cNvPr id="1540" name="Google Shape;1540;p256"/>
          <p:cNvSpPr txBox="1">
            <a:spLocks noGrp="1"/>
          </p:cNvSpPr>
          <p:nvPr>
            <p:ph type="body" idx="1"/>
          </p:nvPr>
        </p:nvSpPr>
        <p:spPr>
          <a:xfrm>
            <a:off x="1292474" y="139452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sudah melakukan response JSON secara manual, sebenarnya Response sudah memiliki banyak sekali helper method untuk beberapa jenis response type</a:t>
            </a:r>
            <a:endParaRPr sz="1600" dirty="0"/>
          </a:p>
          <a:p>
            <a:pPr marL="457200" lvl="0" indent="-311150" algn="l" rtl="0">
              <a:spcBef>
                <a:spcPts val="0"/>
              </a:spcBef>
              <a:spcAft>
                <a:spcPts val="0"/>
              </a:spcAft>
              <a:buSzPts val="1300"/>
              <a:buChar char="●"/>
            </a:pPr>
            <a:r>
              <a:rPr lang="id" sz="1600" dirty="0"/>
              <a:t>Untuk menampilkan view, kita bisa menggunakan method view(name, data, status, headers)</a:t>
            </a:r>
            <a:endParaRPr sz="1600" dirty="0"/>
          </a:p>
          <a:p>
            <a:pPr marL="457200" lvl="0" indent="-311150" algn="l" rtl="0">
              <a:spcBef>
                <a:spcPts val="0"/>
              </a:spcBef>
              <a:spcAft>
                <a:spcPts val="0"/>
              </a:spcAft>
              <a:buSzPts val="1300"/>
              <a:buChar char="●"/>
            </a:pPr>
            <a:r>
              <a:rPr lang="id" sz="1600" dirty="0"/>
              <a:t>Untuk menampilkan JSON, kita bisa menggunakan method json(array, status, headers)</a:t>
            </a:r>
            <a:endParaRPr sz="1600" dirty="0"/>
          </a:p>
          <a:p>
            <a:pPr marL="457200" lvl="0" indent="-311150" algn="l" rtl="0">
              <a:spcBef>
                <a:spcPts val="0"/>
              </a:spcBef>
              <a:spcAft>
                <a:spcPts val="0"/>
              </a:spcAft>
              <a:buSzPts val="1300"/>
              <a:buChar char="●"/>
            </a:pPr>
            <a:r>
              <a:rPr lang="id" sz="1600" dirty="0"/>
              <a:t>Untuk menampilkan file, kita bisa menggunakan file(pathToFile, headers)</a:t>
            </a:r>
            <a:endParaRPr sz="1600" dirty="0"/>
          </a:p>
          <a:p>
            <a:pPr marL="457200" lvl="0" indent="-311150" algn="l" rtl="0">
              <a:spcBef>
                <a:spcPts val="0"/>
              </a:spcBef>
              <a:spcAft>
                <a:spcPts val="0"/>
              </a:spcAft>
              <a:buSzPts val="1300"/>
              <a:buChar char="●"/>
            </a:pPr>
            <a:r>
              <a:rPr lang="id" sz="1600" dirty="0"/>
              <a:t>Untuk menampilkan file download, kita bisa menggunakan method download(pathToFile, name, headers)</a:t>
            </a:r>
            <a:endParaRPr sz="16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25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View dan JSON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326" y="1669362"/>
            <a:ext cx="6905248" cy="225456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title"/>
          </p:nvPr>
        </p:nvSpPr>
        <p:spPr>
          <a:xfrm>
            <a:off x="1416761" y="81621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public/index.php</a:t>
            </a:r>
            <a:endParaRPr sz="2400" dirty="0"/>
          </a:p>
        </p:txBody>
      </p:sp>
      <p:sp>
        <p:nvSpPr>
          <p:cNvPr id="322" name="Google Shape;322;p52"/>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Entry point pertama dari aplikasi Laravel adalah sebuah file index.php yang terdapat di folder public</a:t>
            </a:r>
            <a:endParaRPr dirty="0"/>
          </a:p>
          <a:p>
            <a:pPr marL="457200" lvl="0" indent="-311150" algn="l" rtl="0">
              <a:spcBef>
                <a:spcPts val="0"/>
              </a:spcBef>
              <a:spcAft>
                <a:spcPts val="0"/>
              </a:spcAft>
              <a:buSzPts val="1300"/>
              <a:buChar char="●"/>
            </a:pPr>
            <a:r>
              <a:rPr lang="id" dirty="0"/>
              <a:t>Semua request yang masuk ke aplikasi Laravel, maka akan masuk melalui file ini</a:t>
            </a:r>
            <a:endParaRPr dirty="0"/>
          </a:p>
          <a:p>
            <a:pPr marL="457200" lvl="0" indent="-311150" algn="l" rtl="0">
              <a:spcBef>
                <a:spcPts val="0"/>
              </a:spcBef>
              <a:spcAft>
                <a:spcPts val="0"/>
              </a:spcAft>
              <a:buSzPts val="1300"/>
              <a:buChar char="●"/>
            </a:pPr>
            <a:r>
              <a:rPr lang="id" dirty="0"/>
              <a:t>File ini sengaja disimpan di dalam folder public tersendiri, agar file-file kode program lainnya tidak bisa diakses via URL </a:t>
            </a:r>
            <a:endParaRPr dirty="0"/>
          </a:p>
          <a:p>
            <a:pPr marL="457200" lvl="0" indent="-311150" algn="l" rtl="0">
              <a:spcBef>
                <a:spcPts val="0"/>
              </a:spcBef>
              <a:spcAft>
                <a:spcPts val="0"/>
              </a:spcAft>
              <a:buSzPts val="1300"/>
              <a:buChar char="●"/>
            </a:pPr>
            <a:r>
              <a:rPr lang="id" dirty="0"/>
              <a:t>Ini file index.php sebenarnya tidak ada yang kompleks, hanya me-load framework Laravel, dan menjalankan kode program yang kita buat</a:t>
            </a:r>
            <a:endParaRPr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25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Response File dan Download</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74" y="1863354"/>
            <a:ext cx="8132966" cy="1865267"/>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sp>
        <p:nvSpPr>
          <p:cNvPr id="1557" name="Google Shape;1557;p25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26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View dan JSON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593" y="1953087"/>
            <a:ext cx="6652857" cy="2263957"/>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69" name="Google Shape;1569;p2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Response File dan Download</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558" y="2263806"/>
            <a:ext cx="7324134" cy="2227798"/>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Encryption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214</a:t>
            </a:fld>
            <a:endParaRPr/>
          </a:p>
        </p:txBody>
      </p:sp>
    </p:spTree>
    <p:extLst>
      <p:ext uri="{BB962C8B-B14F-4D97-AF65-F5344CB8AC3E}">
        <p14:creationId xmlns:p14="http://schemas.microsoft.com/office/powerpoint/2010/main" val="244023669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2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Encryption</a:t>
            </a:r>
            <a:endParaRPr dirty="0"/>
          </a:p>
        </p:txBody>
      </p:sp>
      <p:sp>
        <p:nvSpPr>
          <p:cNvPr id="1581" name="Google Shape;1581;p26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Laravel memiliki abstraction fitur untuk melakukan encryption, dengan ini kita tidak perlu melakukan enkrip dan dekrip secara manual, kita bisa memanfaatkan fitur </a:t>
            </a:r>
            <a:r>
              <a:rPr lang="id" sz="1800" dirty="0" smtClean="0"/>
              <a:t>ini</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melakukan enkripsi, Laravel membutuhkan key, dimana key tersebut disimpan di </a:t>
            </a:r>
            <a:r>
              <a:rPr lang="id" sz="1800" dirty="0" smtClean="0"/>
              <a:t>config/app.php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default, Laravel akan mengambil key tersebut dari environment APP_KEY, kita bisa cek di file .env</a:t>
            </a:r>
            <a:endParaRPr sz="1800"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26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Encryption Key</a:t>
            </a:r>
            <a:endParaRPr dirty="0"/>
          </a:p>
        </p:txBody>
      </p:sp>
      <p:sp>
        <p:nvSpPr>
          <p:cNvPr id="1587" name="Google Shape;1587;p26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Key untuk enkripsi hendaknya dibuat secara random dan secara berkala di </a:t>
            </a:r>
            <a:r>
              <a:rPr lang="id" sz="1800" dirty="0" smtClean="0"/>
              <a:t>ubah</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Dan untuk membuat key enkripsi secara random, kita tidak perlu buat secara manual, kita bisa menggunakan bantuan file artisan dengan perintah :</a:t>
            </a:r>
            <a:br>
              <a:rPr lang="id" sz="1800" dirty="0"/>
            </a:br>
            <a:r>
              <a:rPr lang="id" sz="1800" dirty="0"/>
              <a:t>php artisan </a:t>
            </a:r>
            <a:r>
              <a:rPr lang="id" sz="1800" dirty="0" smtClean="0"/>
              <a:t>key:generate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akan mengisi key APP_KEY di file .env</a:t>
            </a:r>
            <a:endParaRPr sz="18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Google Shape;1592;p2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Melakukan Enkrip dan Dekrip</a:t>
            </a:r>
            <a:endParaRPr dirty="0"/>
          </a:p>
        </p:txBody>
      </p:sp>
      <p:sp>
        <p:nvSpPr>
          <p:cNvPr id="1593" name="Google Shape;1593;p26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melakukan enkrip dan dekrip, kita bisa menggunakan Facade </a:t>
            </a:r>
            <a:r>
              <a:rPr lang="id" sz="1800" dirty="0" smtClean="0"/>
              <a:t>Crypt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https://laravel.com/api/9.x/Illuminate/Support/Facades/Crypt.html</a:t>
            </a:r>
            <a:endParaRPr sz="1800"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26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Encrypt dan Decrypt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906" y="1822653"/>
            <a:ext cx="6084227" cy="2332095"/>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Cookie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219</a:t>
            </a:fld>
            <a:endParaRPr/>
          </a:p>
        </p:txBody>
      </p:sp>
    </p:spTree>
    <p:extLst>
      <p:ext uri="{BB962C8B-B14F-4D97-AF65-F5344CB8AC3E}">
        <p14:creationId xmlns:p14="http://schemas.microsoft.com/office/powerpoint/2010/main" val="2304623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1399005"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Kernel</a:t>
            </a:r>
            <a:endParaRPr sz="2400" dirty="0"/>
          </a:p>
        </p:txBody>
      </p:sp>
      <p:sp>
        <p:nvSpPr>
          <p:cNvPr id="328" name="Google Shape;328;p5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Dari index.php, request akan dilanjutkan ke class Kernel</a:t>
            </a:r>
            <a:endParaRPr sz="2000" dirty="0"/>
          </a:p>
          <a:p>
            <a:pPr marL="457200" lvl="0" indent="-311150" algn="l" rtl="0">
              <a:spcBef>
                <a:spcPts val="0"/>
              </a:spcBef>
              <a:spcAft>
                <a:spcPts val="0"/>
              </a:spcAft>
              <a:buSzPts val="1300"/>
              <a:buChar char="●"/>
            </a:pPr>
            <a:r>
              <a:rPr lang="id" sz="2000" dirty="0"/>
              <a:t>Di Laravel, terdapat dua jenis Kernel, HTTP Kernel, dan Console Kernel. HTTP Kernel digunakan untuk menangani request berupa HTTP, sedangkan Console Kernel digunakan untuk menangani request berupa perintah </a:t>
            </a:r>
            <a:r>
              <a:rPr lang="id" sz="2000" dirty="0" smtClean="0"/>
              <a:t>console</a:t>
            </a:r>
            <a:endParaRPr sz="2000"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268"/>
          <p:cNvSpPr txBox="1">
            <a:spLocks noGrp="1"/>
          </p:cNvSpPr>
          <p:nvPr>
            <p:ph type="title"/>
          </p:nvPr>
        </p:nvSpPr>
        <p:spPr>
          <a:xfrm>
            <a:off x="1407883"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Cookie</a:t>
            </a:r>
            <a:endParaRPr sz="2400" dirty="0"/>
          </a:p>
        </p:txBody>
      </p:sp>
      <p:sp>
        <p:nvSpPr>
          <p:cNvPr id="1610" name="Google Shape;1610;p26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HTTP Response, kadang kita perlu membuat cookie.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Cookie adalah data yang otomatis dikirim ketika kita melakukan HTTP Request juga</a:t>
            </a:r>
            <a:r>
              <a:rPr lang="id" sz="1800" dirty="0" smtClean="0"/>
              <a: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Jadi kadang Cookie banyak digunakan untuk melakukan management session di aplikasi berbasis web.</a:t>
            </a:r>
            <a:endParaRPr sz="18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269"/>
          <p:cNvSpPr txBox="1">
            <a:spLocks noGrp="1"/>
          </p:cNvSpPr>
          <p:nvPr>
            <p:ph type="title"/>
          </p:nvPr>
        </p:nvSpPr>
        <p:spPr>
          <a:xfrm>
            <a:off x="1372372"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Secure Cookie</a:t>
            </a:r>
            <a:endParaRPr dirty="0"/>
          </a:p>
        </p:txBody>
      </p:sp>
      <p:sp>
        <p:nvSpPr>
          <p:cNvPr id="1616" name="Google Shape;1616;p269"/>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cookie yang dibuat di Laravel akan selalu di enkripsi, dan ketika kita membaca cookie, secara otomatis akan di </a:t>
            </a:r>
            <a:r>
              <a:rPr lang="id" sz="1800" dirty="0" smtClean="0"/>
              <a:t>dekrip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hal itu dilakukan otomatis oleh class </a:t>
            </a:r>
            <a:r>
              <a:rPr lang="id" sz="1800" dirty="0" smtClean="0"/>
              <a:t>App\Http\Middleware\EncryptCookies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Jika misal kita tidak ingin melakukan enkripsi pada sebuah cookie, kita bisa mengubah property EncryptCookies yang bernama $except</a:t>
            </a:r>
            <a:endParaRPr sz="1800"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2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Cookie</a:t>
            </a:r>
            <a:endParaRPr dirty="0"/>
          </a:p>
        </p:txBody>
      </p:sp>
      <p:sp>
        <p:nvSpPr>
          <p:cNvPr id="1622" name="Google Shape;1622;p27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membuat cookie, kita bisa gunakan method cookie(name, value, </a:t>
            </a:r>
            <a:r>
              <a:rPr lang="id" sz="1800" dirty="0" smtClean="0"/>
              <a:t>timeout, </a:t>
            </a:r>
            <a:r>
              <a:rPr lang="id" sz="1800" dirty="0"/>
              <a:t>path, domain, secure, httpOnly) di object Response</a:t>
            </a:r>
            <a:endParaRPr sz="18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27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Menerima Cookie</a:t>
            </a:r>
            <a:endParaRPr dirty="0"/>
          </a:p>
        </p:txBody>
      </p:sp>
      <p:sp>
        <p:nvSpPr>
          <p:cNvPr id="1641" name="Google Shape;1641;p27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Setelah membuat cookie di Response, secara otomatis Cookie akan disimpan di Browser sampai timeout atau expired</a:t>
            </a:r>
            <a:endParaRPr sz="1800" dirty="0"/>
          </a:p>
          <a:p>
            <a:pPr marL="457200" lvl="0" indent="-311150" algn="l" rtl="0">
              <a:spcBef>
                <a:spcPts val="0"/>
              </a:spcBef>
              <a:spcAft>
                <a:spcPts val="0"/>
              </a:spcAft>
              <a:buSzPts val="1300"/>
              <a:buChar char="●"/>
            </a:pPr>
            <a:r>
              <a:rPr lang="id" sz="1800" dirty="0"/>
              <a:t>Browser akan secara otomatis mengirim cookie tersebut ke domain dan path yang sudah ditentukan ketika kita membuat cookie</a:t>
            </a:r>
            <a:endParaRPr sz="1800" dirty="0"/>
          </a:p>
          <a:p>
            <a:pPr marL="457200" lvl="0" indent="-311150" algn="l" rtl="0">
              <a:spcBef>
                <a:spcPts val="0"/>
              </a:spcBef>
              <a:spcAft>
                <a:spcPts val="0"/>
              </a:spcAft>
              <a:buSzPts val="1300"/>
              <a:buChar char="●"/>
            </a:pPr>
            <a:r>
              <a:rPr lang="id" sz="1800" dirty="0"/>
              <a:t>Oleh karena itu, kita bisa menangkap data cookie tersebut di Response dengan method cookie(name, default) </a:t>
            </a:r>
            <a:endParaRPr sz="1800" dirty="0"/>
          </a:p>
          <a:p>
            <a:pPr marL="457200" lvl="0" indent="-311150" algn="l" rtl="0">
              <a:spcBef>
                <a:spcPts val="0"/>
              </a:spcBef>
              <a:spcAft>
                <a:spcPts val="0"/>
              </a:spcAft>
              <a:buSzPts val="1300"/>
              <a:buChar char="●"/>
            </a:pPr>
            <a:r>
              <a:rPr lang="id" sz="1800" dirty="0"/>
              <a:t>Atau jika ingin mengambil semua cookies dalam array, kita bisa gunakan $request-&gt;cookies-&gt;all()</a:t>
            </a:r>
            <a:endParaRPr sz="18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27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7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7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Clear Cookie</a:t>
            </a:r>
            <a:endParaRPr dirty="0"/>
          </a:p>
        </p:txBody>
      </p:sp>
      <p:sp>
        <p:nvSpPr>
          <p:cNvPr id="1660" name="Google Shape;1660;p27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Tidak ada cara untuk menghapus </a:t>
            </a:r>
            <a:r>
              <a:rPr lang="id" sz="1800" dirty="0" smtClean="0"/>
              <a:t>cookie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jika kita ingin menghapus cookie, kita bisa membuat cookie dengan nama yang sama dengan value kosong, dan waktu expired </a:t>
            </a:r>
            <a:r>
              <a:rPr lang="id" sz="1800" dirty="0" smtClean="0"/>
              <a:t>secepatnya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Di Laravel, hal ini bisa kita lakukan dengan menggunakan method withoutCookie(name)</a:t>
            </a:r>
            <a:endParaRPr sz="1800"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664"/>
        <p:cNvGrpSpPr/>
        <p:nvPr/>
      </p:nvGrpSpPr>
      <p:grpSpPr>
        <a:xfrm>
          <a:off x="0" y="0"/>
          <a:ext cx="0" cy="0"/>
          <a:chOff x="0" y="0"/>
          <a:chExt cx="0" cy="0"/>
        </a:xfrm>
      </p:grpSpPr>
      <p:sp>
        <p:nvSpPr>
          <p:cNvPr id="1665" name="Google Shape;1665;p27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a:spLocks noGrp="1"/>
          </p:cNvSpPr>
          <p:nvPr>
            <p:ph type="title"/>
          </p:nvPr>
        </p:nvSpPr>
        <p:spPr>
          <a:xfrm>
            <a:off x="1416760"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a:t>
            </a:r>
            <a:endParaRPr sz="2400" dirty="0"/>
          </a:p>
        </p:txBody>
      </p:sp>
      <p:sp>
        <p:nvSpPr>
          <p:cNvPr id="334" name="Google Shape;334;p54"/>
          <p:cNvSpPr txBox="1">
            <a:spLocks noGrp="1"/>
          </p:cNvSpPr>
          <p:nvPr>
            <p:ph type="body" idx="1"/>
          </p:nvPr>
        </p:nvSpPr>
        <p:spPr>
          <a:xfrm>
            <a:off x="1212574" y="1403406"/>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Kernel sendiri sebenarnya adalah core dari logic aplikasi, dimana di dalam Kernel, request yang masuk di tangani sampai mendapatkan response</a:t>
            </a:r>
            <a:endParaRPr sz="1800" dirty="0"/>
          </a:p>
          <a:p>
            <a:pPr marL="457200" lvl="0" indent="-311150" algn="l" rtl="0">
              <a:spcBef>
                <a:spcPts val="0"/>
              </a:spcBef>
              <a:spcAft>
                <a:spcPts val="0"/>
              </a:spcAft>
              <a:buSzPts val="1300"/>
              <a:buChar char="●"/>
            </a:pPr>
            <a:r>
              <a:rPr lang="id" sz="1800" dirty="0"/>
              <a:t>Kernel melakukan beberapa hal, pertama Kernel melakukan proses bootstraping, yaitu me-load yang namanya Service </a:t>
            </a:r>
            <a:r>
              <a:rPr lang="id" sz="1800" dirty="0" smtClean="0"/>
              <a:t>Provider.</a:t>
            </a:r>
          </a:p>
          <a:p>
            <a:pPr marL="457200" lvl="0" indent="-311150" algn="l" rtl="0">
              <a:spcBef>
                <a:spcPts val="0"/>
              </a:spcBef>
              <a:spcAft>
                <a:spcPts val="0"/>
              </a:spcAft>
              <a:buSzPts val="1300"/>
              <a:buChar char="●"/>
            </a:pPr>
            <a:r>
              <a:rPr lang="id" sz="1800" dirty="0" smtClean="0"/>
              <a:t> Laravel </a:t>
            </a:r>
            <a:r>
              <a:rPr lang="id" sz="1800" dirty="0"/>
              <a:t>akan melakukan iterasi semua Service Provider dan melakukan proses registrasi dan juga bootstraping untuk semua Service Provider</a:t>
            </a:r>
            <a:endParaRPr sz="1800" dirty="0"/>
          </a:p>
          <a:p>
            <a:pPr marL="457200" lvl="0" indent="-311150" algn="l" rtl="0">
              <a:spcBef>
                <a:spcPts val="0"/>
              </a:spcBef>
              <a:spcAft>
                <a:spcPts val="0"/>
              </a:spcAft>
              <a:buSzPts val="1300"/>
              <a:buChar char="●"/>
            </a:pPr>
            <a:r>
              <a:rPr lang="id" sz="1800" dirty="0"/>
              <a:t>Service Provider ini lah yang bertanggung jawab melakukan bootstraping semua komponen di Laravel, seperti database, queue, validation, routing dan lain-lain</a:t>
            </a:r>
            <a:endParaRPr sz="1800" dirty="0"/>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Middleware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29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230</a:t>
            </a:fld>
            <a:endParaRPr/>
          </a:p>
        </p:txBody>
      </p:sp>
    </p:spTree>
    <p:extLst>
      <p:ext uri="{BB962C8B-B14F-4D97-AF65-F5344CB8AC3E}">
        <p14:creationId xmlns:p14="http://schemas.microsoft.com/office/powerpoint/2010/main" val="221287785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sp>
        <p:nvSpPr>
          <p:cNvPr id="1753" name="Google Shape;1753;p29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Middleware</a:t>
            </a:r>
            <a:endParaRPr dirty="0"/>
          </a:p>
        </p:txBody>
      </p:sp>
      <p:sp>
        <p:nvSpPr>
          <p:cNvPr id="1754" name="Google Shape;1754;p29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Middleware merupakan cara untuk melakukan filtering terhadap HTTP Request yang masuk ke aplikasi </a:t>
            </a:r>
            <a:r>
              <a:rPr lang="id" sz="1800" dirty="0" smtClean="0"/>
              <a:t>kita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banyak sekali menggunakan middleware, contohnya melakukan enkripsi cookie, verifikasi CSRF, authentication dan </a:t>
            </a:r>
            <a:r>
              <a:rPr lang="id" sz="1800" dirty="0" smtClean="0"/>
              <a:t>lain-lain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Semua middleware biasanya disimpan di folder app/Http/Middleware</a:t>
            </a:r>
            <a:endParaRPr sz="1800"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29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5" name="Google Shape;1765;p29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29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Membuat Middleware</a:t>
            </a:r>
            <a:endParaRPr dirty="0"/>
          </a:p>
        </p:txBody>
      </p:sp>
      <p:sp>
        <p:nvSpPr>
          <p:cNvPr id="1772" name="Google Shape;1772;p294"/>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Untuk membuat middleware, kita bisa gunakan file artisan dengan perintah :</a:t>
            </a:r>
            <a:br>
              <a:rPr lang="id" dirty="0"/>
            </a:br>
            <a:r>
              <a:rPr lang="id" dirty="0"/>
              <a:t>php artisan make:middleware NamaMiddleware</a:t>
            </a:r>
            <a:endParaRPr dirty="0"/>
          </a:p>
          <a:p>
            <a:pPr marL="457200" lvl="0" indent="-311150" algn="l" rtl="0">
              <a:spcBef>
                <a:spcPts val="0"/>
              </a:spcBef>
              <a:spcAft>
                <a:spcPts val="0"/>
              </a:spcAft>
              <a:buSzPts val="1300"/>
              <a:buChar char="●"/>
            </a:pPr>
            <a:r>
              <a:rPr lang="id" dirty="0"/>
              <a:t>Middleware mendukung dependency injection, jadi kita bisa menambahkan dependency yang kita butuhkan di constructor jika memang mau</a:t>
            </a:r>
            <a:endParaRPr dirty="0"/>
          </a:p>
          <a:p>
            <a:pPr marL="457200" lvl="0" indent="-311150" algn="l" rtl="0">
              <a:spcBef>
                <a:spcPts val="0"/>
              </a:spcBef>
              <a:spcAft>
                <a:spcPts val="0"/>
              </a:spcAft>
              <a:buSzPts val="1300"/>
              <a:buChar char="●"/>
            </a:pPr>
            <a:r>
              <a:rPr lang="id" dirty="0"/>
              <a:t>Middleware sebenarnya sebuah class sederhana, hanya memiliki method handle(request, closure) yang akan dipanggil sebelum request masuk ke controller kita</a:t>
            </a:r>
            <a:endParaRPr dirty="0"/>
          </a:p>
          <a:p>
            <a:pPr marL="457200" lvl="0" indent="-311150" algn="l" rtl="0">
              <a:spcBef>
                <a:spcPts val="0"/>
              </a:spcBef>
              <a:spcAft>
                <a:spcPts val="0"/>
              </a:spcAft>
              <a:buSzPts val="1300"/>
              <a:buChar char="●"/>
            </a:pPr>
            <a:r>
              <a:rPr lang="id" dirty="0"/>
              <a:t>Jika kita ingin meneruskan ke controller, kita bisa panggil closure(), sedangkan jika tidak, kita bisa melakukan manipulasi apapun itu di middleware</a:t>
            </a:r>
            <a:endParaRPr dirty="0"/>
          </a:p>
          <a:p>
            <a:pPr marL="457200" lvl="0" indent="-311150" algn="l" rtl="0">
              <a:spcBef>
                <a:spcPts val="0"/>
              </a:spcBef>
              <a:spcAft>
                <a:spcPts val="0"/>
              </a:spcAft>
              <a:buSzPts val="1300"/>
              <a:buChar char="●"/>
            </a:pPr>
            <a:r>
              <a:rPr lang="id" dirty="0"/>
              <a:t>Method handle() di middleware bisa mengembalikan Response</a:t>
            </a:r>
            <a:endParaRPr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29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Global Middleware</a:t>
            </a:r>
            <a:endParaRPr dirty="0"/>
          </a:p>
        </p:txBody>
      </p:sp>
      <p:sp>
        <p:nvSpPr>
          <p:cNvPr id="1778" name="Google Shape;1778;p29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middleware tidak akan dieksekusi oleh Laravel, kita perlu meregistrasikan middleware nya terlebih dahulu ke aplikasi kita</a:t>
            </a:r>
            <a:endParaRPr sz="1800" dirty="0"/>
          </a:p>
          <a:p>
            <a:pPr marL="457200" lvl="0" indent="-311150" algn="l" rtl="0">
              <a:spcBef>
                <a:spcPts val="0"/>
              </a:spcBef>
              <a:spcAft>
                <a:spcPts val="0"/>
              </a:spcAft>
              <a:buSzPts val="1300"/>
              <a:buChar char="●"/>
            </a:pPr>
            <a:r>
              <a:rPr lang="id" sz="1800" dirty="0"/>
              <a:t>Kita bisa meregistrasikan middleware dengan beberapa cara</a:t>
            </a:r>
            <a:endParaRPr sz="1800" dirty="0"/>
          </a:p>
          <a:p>
            <a:pPr marL="457200" lvl="0" indent="-311150" algn="l" rtl="0">
              <a:spcBef>
                <a:spcPts val="0"/>
              </a:spcBef>
              <a:spcAft>
                <a:spcPts val="0"/>
              </a:spcAft>
              <a:buSzPts val="1300"/>
              <a:buChar char="●"/>
            </a:pPr>
            <a:r>
              <a:rPr lang="id" sz="1800" dirty="0"/>
              <a:t>Pertama kita bisa registrasikan middleware secara global</a:t>
            </a:r>
            <a:endParaRPr sz="1800" dirty="0"/>
          </a:p>
          <a:p>
            <a:pPr marL="457200" lvl="0" indent="-311150" algn="l" rtl="0">
              <a:spcBef>
                <a:spcPts val="0"/>
              </a:spcBef>
              <a:spcAft>
                <a:spcPts val="0"/>
              </a:spcAft>
              <a:buSzPts val="1300"/>
              <a:buChar char="●"/>
            </a:pPr>
            <a:r>
              <a:rPr lang="id" sz="1800" dirty="0"/>
              <a:t>Global, artinya middleware akan dieksekusi di semua route, ini kita bisa registrasikan di field $middleware di Kernel</a:t>
            </a:r>
            <a:endParaRPr sz="1800"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2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Contoh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23" y="1447643"/>
            <a:ext cx="7816658" cy="2724862"/>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29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Middleware</a:t>
            </a:r>
            <a:endParaRPr dirty="0"/>
          </a:p>
        </p:txBody>
      </p:sp>
      <p:sp>
        <p:nvSpPr>
          <p:cNvPr id="1790" name="Google Shape;1790;p29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Selain global, kita juga bisa registrasikan middleware per route, dimana kita bisa registrasikan satu-satu, atau bisa langsung buat group </a:t>
            </a:r>
            <a:r>
              <a:rPr lang="id" sz="1800" dirty="0" smtClean="0"/>
              <a:t>middleware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registrasikan satu-satu middleware, kita bisa langsung menggunakan class middleware nya, atau membuat alias di $routeMiddleware di kelas Kernel</a:t>
            </a:r>
            <a:endParaRPr sz="1800"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29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277" y="1990642"/>
            <a:ext cx="7532018" cy="1587057"/>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2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28" y="1748901"/>
            <a:ext cx="5948281" cy="282517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Testing</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7</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3302620564"/>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30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Middleware Group</a:t>
            </a:r>
            <a:endParaRPr dirty="0"/>
          </a:p>
        </p:txBody>
      </p:sp>
      <p:sp>
        <p:nvSpPr>
          <p:cNvPr id="1810" name="Google Shape;1810;p3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kita ingin menggabungkan beberapa middleware dalam satu group, sehingga ketika membutuhkannya, kita cukup sebutkan nama group nya saja</a:t>
            </a:r>
            <a:endParaRPr sz="1800" dirty="0"/>
          </a:p>
          <a:p>
            <a:pPr marL="457200" lvl="0" indent="-311150" algn="l" rtl="0">
              <a:spcBef>
                <a:spcPts val="0"/>
              </a:spcBef>
              <a:spcAft>
                <a:spcPts val="0"/>
              </a:spcAft>
              <a:buSzPts val="1300"/>
              <a:buChar char="●"/>
            </a:pPr>
            <a:r>
              <a:rPr lang="id" sz="1800" dirty="0"/>
              <a:t>Laravel mendukung hal tersebut, kita bisa buat nama group dan middleware-middleware yang tersedia di group tersebut di property $middlewareGroups di kelas Kernel</a:t>
            </a:r>
            <a:endParaRPr sz="1800" dirty="0"/>
          </a:p>
          <a:p>
            <a:pPr marL="457200" lvl="0" indent="-311150" algn="l" rtl="0">
              <a:spcBef>
                <a:spcPts val="0"/>
              </a:spcBef>
              <a:spcAft>
                <a:spcPts val="0"/>
              </a:spcAft>
              <a:buSzPts val="1300"/>
              <a:buChar char="●"/>
            </a:pPr>
            <a:r>
              <a:rPr lang="id" sz="1800" dirty="0"/>
              <a:t>Untuk menggunakan middleware group tersebut, kita cukup sebut nama group nya saja</a:t>
            </a:r>
            <a:endParaRPr sz="18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3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Middleware Group</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006" y="2138302"/>
            <a:ext cx="8404630" cy="1102048"/>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30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Exclude Middleware</a:t>
            </a:r>
            <a:endParaRPr dirty="0"/>
          </a:p>
        </p:txBody>
      </p:sp>
      <p:sp>
        <p:nvSpPr>
          <p:cNvPr id="1842" name="Google Shape;1842;p30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Sebelumnya kita tahu bahwa di Laravel, terdapat group middleware bernama web dan api, disana sudah banyak sekali middleware yang sudah secara default disediakan oleh Laravel</a:t>
            </a:r>
            <a:endParaRPr sz="1800" dirty="0"/>
          </a:p>
          <a:p>
            <a:pPr marL="457200" lvl="0" indent="-311150" algn="l" rtl="0">
              <a:spcBef>
                <a:spcPts val="0"/>
              </a:spcBef>
              <a:spcAft>
                <a:spcPts val="0"/>
              </a:spcAft>
              <a:buSzPts val="1300"/>
              <a:buChar char="●"/>
            </a:pPr>
            <a:r>
              <a:rPr lang="id" sz="1800" dirty="0"/>
              <a:t>Kadang kita ingin meng-exclude atau membuat middleware di dalam sebuah route, pada kasus seperti ini kita bisa lakukan ketika menambahkan route</a:t>
            </a:r>
            <a:endParaRPr sz="1800" dirty="0"/>
          </a:p>
          <a:p>
            <a:pPr marL="457200" lvl="0" indent="-311150" algn="l" rtl="0">
              <a:spcBef>
                <a:spcPts val="0"/>
              </a:spcBef>
              <a:spcAft>
                <a:spcPts val="0"/>
              </a:spcAft>
              <a:buSzPts val="1300"/>
              <a:buChar char="●"/>
            </a:pPr>
            <a:r>
              <a:rPr lang="id" sz="1800" dirty="0"/>
              <a:t>Kita bisa gunakan method withoutMiddleware() pada Route</a:t>
            </a:r>
            <a:endParaRPr sz="1800"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30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Exclude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0" y="2096931"/>
            <a:ext cx="8815526" cy="874736"/>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CSRF</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244</a:t>
            </a:fld>
            <a:endParaRPr/>
          </a:p>
        </p:txBody>
      </p:sp>
    </p:spTree>
    <p:extLst>
      <p:ext uri="{BB962C8B-B14F-4D97-AF65-F5344CB8AC3E}">
        <p14:creationId xmlns:p14="http://schemas.microsoft.com/office/powerpoint/2010/main" val="373972237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308"/>
          <p:cNvSpPr txBox="1">
            <a:spLocks noGrp="1"/>
          </p:cNvSpPr>
          <p:nvPr>
            <p:ph type="title"/>
          </p:nvPr>
        </p:nvSpPr>
        <p:spPr>
          <a:xfrm>
            <a:off x="1425638" y="7807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CSRF (Cross Site Request Forgery)</a:t>
            </a:r>
            <a:endParaRPr dirty="0"/>
          </a:p>
        </p:txBody>
      </p:sp>
      <p:sp>
        <p:nvSpPr>
          <p:cNvPr id="1859" name="Google Shape;1859;p30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CSRF merupakan salah satu security exploit yang biasanya dilakukan untuk mengirim action ke aplikasi web kita dari web orang lain alias cross </a:t>
            </a:r>
            <a:r>
              <a:rPr lang="id" sz="2000" dirty="0" smtClean="0"/>
              <a:t>domain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Hal ini sangat berbahaya, terutama misal ketika action yang dipanggil adalah action yang sangat berpotensi merugikan, misal mengirim uang misalnya</a:t>
            </a:r>
            <a:endParaRPr sz="2000"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30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Diagram CSRF</a:t>
            </a:r>
            <a:endParaRPr dirty="0"/>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31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Cara Melindungi dari CSRF</a:t>
            </a:r>
            <a:endParaRPr dirty="0"/>
          </a:p>
        </p:txBody>
      </p:sp>
      <p:sp>
        <p:nvSpPr>
          <p:cNvPr id="1871" name="Google Shape;1871;p31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Salah satu cara untuk melindungi dari CSRF adalah mewajibkan token ketika melakukan aksi POST ke aplikasi Laravel kita</a:t>
            </a:r>
            <a:endParaRPr sz="1800" dirty="0"/>
          </a:p>
          <a:p>
            <a:pPr marL="457200" lvl="0" indent="-311150" algn="l" rtl="0">
              <a:spcBef>
                <a:spcPts val="0"/>
              </a:spcBef>
              <a:spcAft>
                <a:spcPts val="0"/>
              </a:spcAft>
              <a:buSzPts val="1300"/>
              <a:buChar char="●"/>
            </a:pPr>
            <a:r>
              <a:rPr lang="id" sz="1800" dirty="0"/>
              <a:t>Caranya sangat sederhana, kita cukup tambahkan input berupa token yang hanya diketahui oleh aplikasi kita, dan ketika di submit menggunakan POST, token tersebut dikirim dari form HTML ke aplikasi kita</a:t>
            </a:r>
            <a:endParaRPr sz="1800" dirty="0"/>
          </a:p>
          <a:p>
            <a:pPr marL="457200" lvl="0" indent="-311150" algn="l" rtl="0">
              <a:spcBef>
                <a:spcPts val="0"/>
              </a:spcBef>
              <a:spcAft>
                <a:spcPts val="0"/>
              </a:spcAft>
              <a:buSzPts val="1300"/>
              <a:buChar char="●"/>
            </a:pPr>
            <a:r>
              <a:rPr lang="id" sz="1800" dirty="0"/>
              <a:t>Jika token valid, maka kita tahu bahwa itu adalah aksi dari web kita sendiri, jika tidak valid, maka kita akan reject request tersebut</a:t>
            </a:r>
            <a:endParaRPr sz="1800" dirty="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31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CSRF Token</a:t>
            </a:r>
            <a:endParaRPr dirty="0"/>
          </a:p>
        </p:txBody>
      </p:sp>
      <p:sp>
        <p:nvSpPr>
          <p:cNvPr id="1877" name="Google Shape;1877;p31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membuat token, Laravel sudah menyediakan function bernama csrf_token() yang digunakan untuk mendapatkan token session </a:t>
            </a:r>
            <a:r>
              <a:rPr lang="id" sz="1800" dirty="0" smtClean="0"/>
              <a:t>user</a:t>
            </a:r>
            <a:endParaRPr sz="1800" dirty="0"/>
          </a:p>
          <a:p>
            <a:pPr marL="457200" lvl="0" indent="-311150" algn="l" rtl="0">
              <a:spcBef>
                <a:spcPts val="0"/>
              </a:spcBef>
              <a:spcAft>
                <a:spcPts val="0"/>
              </a:spcAft>
              <a:buSzPts val="1300"/>
              <a:buChar char="●"/>
            </a:pPr>
            <a:r>
              <a:rPr lang="id" sz="1800" dirty="0"/>
              <a:t>Setiap kita mengakses website di Laravel, Laravel akan menjalankan session, dan akan menyimpan CSRF token</a:t>
            </a:r>
            <a:endParaRPr sz="1800" dirty="0"/>
          </a:p>
          <a:p>
            <a:pPr marL="457200" lvl="0" indent="-311150" algn="l" rtl="0">
              <a:spcBef>
                <a:spcPts val="0"/>
              </a:spcBef>
              <a:spcAft>
                <a:spcPts val="0"/>
              </a:spcAft>
              <a:buSzPts val="1300"/>
              <a:buChar char="●"/>
            </a:pPr>
            <a:r>
              <a:rPr lang="id" sz="1800" dirty="0"/>
              <a:t>Jika kita ingin melakukan POST request, maka kita wajib mengirimkan token tersebut di input</a:t>
            </a:r>
            <a:endParaRPr sz="1800" dirty="0"/>
          </a:p>
          <a:p>
            <a:pPr marL="457200" lvl="0" indent="-311150" algn="l" rtl="0">
              <a:spcBef>
                <a:spcPts val="0"/>
              </a:spcBef>
              <a:spcAft>
                <a:spcPts val="0"/>
              </a:spcAft>
              <a:buSzPts val="1300"/>
              <a:buChar char="●"/>
            </a:pPr>
            <a:r>
              <a:rPr lang="id" sz="1800" dirty="0"/>
              <a:t>Laravel akan mengecek token melalui input name _token</a:t>
            </a:r>
            <a:endParaRPr sz="1800"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31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1399006"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Testing</a:t>
            </a:r>
            <a:endParaRPr sz="2400" dirty="0"/>
          </a:p>
        </p:txBody>
      </p:sp>
      <p:sp>
        <p:nvSpPr>
          <p:cNvPr id="345" name="Google Shape;345;p56"/>
          <p:cNvSpPr txBox="1">
            <a:spLocks noGrp="1"/>
          </p:cNvSpPr>
          <p:nvPr>
            <p:ph type="body" idx="1"/>
          </p:nvPr>
        </p:nvSpPr>
        <p:spPr>
          <a:xfrm>
            <a:off x="1292473" y="1438917"/>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menggunakan PHPUnit untuk implementasi unit test </a:t>
            </a:r>
            <a:r>
              <a:rPr lang="id" sz="2000" dirty="0" smtClean="0"/>
              <a:t>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Secara garis besar, di Laravel terdapat dua jenis test, unit test dan feature test / integration test</a:t>
            </a:r>
            <a:endParaRPr sz="2000" dirty="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31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3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3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AJAX</a:t>
            </a:r>
            <a:endParaRPr/>
          </a:p>
        </p:txBody>
      </p:sp>
      <p:sp>
        <p:nvSpPr>
          <p:cNvPr id="1901" name="Google Shape;1901;p31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dirty="0"/>
              <a:t>Bagaimana jika request yang dilakukan di web nya menggunakan AJAX?</a:t>
            </a:r>
            <a:endParaRPr dirty="0"/>
          </a:p>
          <a:p>
            <a:pPr marL="457200" lvl="0" indent="-311150" algn="l" rtl="0">
              <a:spcBef>
                <a:spcPts val="0"/>
              </a:spcBef>
              <a:spcAft>
                <a:spcPts val="0"/>
              </a:spcAft>
              <a:buSzPts val="1300"/>
              <a:buChar char="●"/>
            </a:pPr>
            <a:r>
              <a:rPr lang="id" dirty="0"/>
              <a:t>Selain menggunakan input name _token, untuk mengirim csrf token nya, kita juga bisa menggunakan header X-CSRF-TOKEN</a:t>
            </a:r>
            <a:endParaRPr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Route Group</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253</a:t>
            </a:fld>
            <a:endParaRPr/>
          </a:p>
        </p:txBody>
      </p:sp>
    </p:spTree>
    <p:extLst>
      <p:ext uri="{BB962C8B-B14F-4D97-AF65-F5344CB8AC3E}">
        <p14:creationId xmlns:p14="http://schemas.microsoft.com/office/powerpoint/2010/main" val="3967035685"/>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3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Group</a:t>
            </a:r>
            <a:endParaRPr dirty="0"/>
          </a:p>
        </p:txBody>
      </p:sp>
      <p:sp>
        <p:nvSpPr>
          <p:cNvPr id="1912" name="Google Shape;1912;p31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grouping Route, dimana dengan melakukan grouping Route, kita bisa share konfigurasi antar Route dalam satu </a:t>
            </a:r>
            <a:r>
              <a:rPr lang="id" sz="1800" dirty="0" smtClean="0"/>
              <a:t>group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lebih mudah dibanding membuat konfigurasi Route satu per satu</a:t>
            </a:r>
            <a:endParaRPr sz="1800" dirty="0"/>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3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Prefix</a:t>
            </a:r>
            <a:endParaRPr dirty="0"/>
          </a:p>
        </p:txBody>
      </p:sp>
      <p:sp>
        <p:nvSpPr>
          <p:cNvPr id="1918" name="Google Shape;1918;p318"/>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pembuatan Route Prefix, dimana kita bisa membuat prefix (awalan) untuk url </a:t>
            </a:r>
            <a:r>
              <a:rPr lang="id" sz="1800" dirty="0" smtClean="0"/>
              <a:t>route</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sangat berguna ketika kita ingin membuat Route dengan URL yang awalannya hampir sama </a:t>
            </a:r>
            <a:r>
              <a:rPr lang="id" sz="1800" dirty="0" smtClean="0"/>
              <a:t>semua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function Route::prefix(prefix)-&gt;group(closure)</a:t>
            </a:r>
            <a:endParaRPr sz="1800"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922"/>
        <p:cNvGrpSpPr/>
        <p:nvPr/>
      </p:nvGrpSpPr>
      <p:grpSpPr>
        <a:xfrm>
          <a:off x="0" y="0"/>
          <a:ext cx="0" cy="0"/>
          <a:chOff x="0" y="0"/>
          <a:chExt cx="0" cy="0"/>
        </a:xfrm>
      </p:grpSpPr>
      <p:sp>
        <p:nvSpPr>
          <p:cNvPr id="1923" name="Google Shape;1923;p3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Prefix</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69" y="1888020"/>
            <a:ext cx="8536045" cy="1595226"/>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3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Middleware</a:t>
            </a:r>
            <a:endParaRPr dirty="0"/>
          </a:p>
        </p:txBody>
      </p:sp>
      <p:sp>
        <p:nvSpPr>
          <p:cNvPr id="1930" name="Google Shape;1930;p32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Middleware mendukung grouping berdasarkan middleware, dimana secara otomatis semua route akan memiliki middleware tersebut</a:t>
            </a:r>
            <a:endParaRPr sz="1800" dirty="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Middleware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84" y="1843615"/>
            <a:ext cx="6478799" cy="1680820"/>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p3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Route Controller</a:t>
            </a:r>
            <a:endParaRPr dirty="0"/>
          </a:p>
        </p:txBody>
      </p:sp>
      <p:sp>
        <p:nvSpPr>
          <p:cNvPr id="1942" name="Google Shape;1942;p32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controller memungkinkan kita membuat route dengan controller yang </a:t>
            </a:r>
            <a:r>
              <a:rPr lang="id" sz="1800" dirty="0" smtClean="0"/>
              <a:t>sama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mempermudah ketika kita ingin membuat beberapa route dengan class controller yang sama</a:t>
            </a: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1443394"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Unit Test</a:t>
            </a:r>
            <a:endParaRPr sz="2400" dirty="0"/>
          </a:p>
        </p:txBody>
      </p:sp>
      <p:sp>
        <p:nvSpPr>
          <p:cNvPr id="351" name="Google Shape;351;p5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unit test, kita bisa membuat class unit test seperti menggunakan PHP Unit biasanya</a:t>
            </a:r>
            <a:endParaRPr sz="2000" dirty="0"/>
          </a:p>
          <a:p>
            <a:pPr marL="457200" lvl="0" indent="-311150" algn="l" rtl="0">
              <a:spcBef>
                <a:spcPts val="0"/>
              </a:spcBef>
              <a:spcAft>
                <a:spcPts val="0"/>
              </a:spcAft>
              <a:buSzPts val="1300"/>
              <a:buChar char="●"/>
            </a:pPr>
            <a:r>
              <a:rPr lang="id" sz="2000" dirty="0"/>
              <a:t>Yaitu dengan membuat class turunan dari PHPUnit\Framework\TestCase</a:t>
            </a:r>
            <a:endParaRPr sz="2000" dirty="0"/>
          </a:p>
          <a:p>
            <a:pPr marL="457200" lvl="0" indent="-311150" algn="l" rtl="0">
              <a:spcBef>
                <a:spcPts val="0"/>
              </a:spcBef>
              <a:spcAft>
                <a:spcPts val="0"/>
              </a:spcAft>
              <a:buSzPts val="1300"/>
              <a:buChar char="●"/>
            </a:pPr>
            <a:r>
              <a:rPr lang="id" sz="2000" dirty="0"/>
              <a:t>Jika kita perlu membuat test tanpa harus menggunakan fitur Laravel, maka kita cukup buat Unit Test saja</a:t>
            </a:r>
            <a:endParaRPr sz="2000" dirty="0"/>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3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Route Controller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03" y="1835605"/>
            <a:ext cx="8109848" cy="1395863"/>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3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Multiple Route Group</a:t>
            </a:r>
            <a:endParaRPr dirty="0"/>
          </a:p>
        </p:txBody>
      </p:sp>
      <p:sp>
        <p:nvSpPr>
          <p:cNvPr id="1954" name="Google Shape;1954;p32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Route juga bisa menggunakan beberapa jenis group, misal kita ingin membuat group dengan nama prefix sama, dan middleware sama, maka bisa kita lakukan juga dengan Route di Laravel</a:t>
            </a:r>
            <a:endParaRPr sz="1800"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3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Multiple Route Group</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96" y="1836257"/>
            <a:ext cx="7398164" cy="1395216"/>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URL Generation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263</a:t>
            </a:fld>
            <a:endParaRPr/>
          </a:p>
        </p:txBody>
      </p:sp>
    </p:spTree>
    <p:extLst>
      <p:ext uri="{BB962C8B-B14F-4D97-AF65-F5344CB8AC3E}">
        <p14:creationId xmlns:p14="http://schemas.microsoft.com/office/powerpoint/2010/main" val="385767398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3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Generation</a:t>
            </a:r>
            <a:endParaRPr dirty="0"/>
          </a:p>
        </p:txBody>
      </p:sp>
      <p:sp>
        <p:nvSpPr>
          <p:cNvPr id="1971" name="Google Shape;1971;p32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menyediakan beberapa cara untuk membuat URL di aplikasi </a:t>
            </a:r>
            <a:r>
              <a:rPr lang="id" sz="1800" dirty="0" smtClean="0"/>
              <a:t>kita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Ini sangat berguna ketika kita butuh membuat link di View atau Response</a:t>
            </a:r>
            <a:endParaRPr sz="18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3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Current URL</a:t>
            </a:r>
            <a:endParaRPr dirty="0"/>
          </a:p>
        </p:txBody>
      </p:sp>
      <p:sp>
        <p:nvSpPr>
          <p:cNvPr id="1977" name="Google Shape;1977;p3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Kadang kita ingin mengakses URL Saat ini, sebenarnya kita bisa menggunakan object Request</a:t>
            </a:r>
            <a:endParaRPr sz="1800" dirty="0"/>
          </a:p>
          <a:p>
            <a:pPr marL="457200" lvl="0" indent="-311150" algn="l" rtl="0">
              <a:spcBef>
                <a:spcPts val="0"/>
              </a:spcBef>
              <a:spcAft>
                <a:spcPts val="0"/>
              </a:spcAft>
              <a:buSzPts val="1300"/>
              <a:buChar char="●"/>
            </a:pPr>
            <a:r>
              <a:rPr lang="id" sz="1800" dirty="0"/>
              <a:t>Namun jika dalam keadaan tidak ada object Request, kita bisa menggunakan class Illuminate\Routing\UrlGenerator</a:t>
            </a:r>
            <a:endParaRPr sz="1800" dirty="0"/>
          </a:p>
          <a:p>
            <a:pPr marL="457200" lvl="0" indent="-311150" algn="l" rtl="0">
              <a:spcBef>
                <a:spcPts val="0"/>
              </a:spcBef>
              <a:spcAft>
                <a:spcPts val="0"/>
              </a:spcAft>
              <a:buSzPts val="1300"/>
              <a:buChar char="●"/>
            </a:pPr>
            <a:r>
              <a:rPr lang="id" sz="1800" dirty="0"/>
              <a:t>Untuk membuat class UrlGenerator, kita bisa menggunakan helper function url() atau facade URL</a:t>
            </a:r>
            <a:endParaRPr sz="1800" dirty="0"/>
          </a:p>
          <a:p>
            <a:pPr marL="457200" lvl="0" indent="-311150" algn="l" rtl="0">
              <a:spcBef>
                <a:spcPts val="0"/>
              </a:spcBef>
              <a:spcAft>
                <a:spcPts val="0"/>
              </a:spcAft>
              <a:buSzPts val="1300"/>
              <a:buChar char="●"/>
            </a:pPr>
            <a:r>
              <a:rPr lang="id" sz="1800" dirty="0"/>
              <a:t>url()-&gt;current() untuk mendapatkan url saat ini tanpa query param</a:t>
            </a:r>
            <a:endParaRPr sz="1800" dirty="0"/>
          </a:p>
          <a:p>
            <a:pPr marL="457200" lvl="0" indent="-311150" algn="l" rtl="0">
              <a:spcBef>
                <a:spcPts val="0"/>
              </a:spcBef>
              <a:spcAft>
                <a:spcPts val="0"/>
              </a:spcAft>
              <a:buSzPts val="1300"/>
              <a:buChar char="●"/>
            </a:pPr>
            <a:r>
              <a:rPr lang="id" sz="1800" dirty="0"/>
              <a:t>url()-&gt;full() untuk mendapatkan url saat ini dengan query param</a:t>
            </a:r>
            <a:endParaRPr sz="1800"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3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3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untuk Named Routes</a:t>
            </a:r>
            <a:endParaRPr dirty="0"/>
          </a:p>
        </p:txBody>
      </p:sp>
      <p:sp>
        <p:nvSpPr>
          <p:cNvPr id="1990" name="Google Shape;1990;p33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URLGenerator juga bisa digunakan untuk membuat link menuju named </a:t>
            </a:r>
            <a:r>
              <a:rPr lang="id" sz="1800" dirty="0" smtClean="0"/>
              <a:t>routes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Kita bisa menggunakan method route(name, parameters) atau URL::route(name, parameters) atau url()-&gt;route(name, parameters)</a:t>
            </a:r>
            <a:endParaRPr sz="1800"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3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Google Shape;2002;p3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URL untuk Controller Action</a:t>
            </a:r>
            <a:endParaRPr dirty="0"/>
          </a:p>
        </p:txBody>
      </p:sp>
      <p:sp>
        <p:nvSpPr>
          <p:cNvPr id="2003" name="Google Shape;2003;p33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URLGenerator juga bisa digunakan untuk membuat link menuju controller action</a:t>
            </a:r>
            <a:endParaRPr sz="1800" dirty="0"/>
          </a:p>
          <a:p>
            <a:pPr marL="457200" lvl="0" indent="-311150" algn="l" rtl="0">
              <a:spcBef>
                <a:spcPts val="0"/>
              </a:spcBef>
              <a:spcAft>
                <a:spcPts val="0"/>
              </a:spcAft>
              <a:buSzPts val="1300"/>
              <a:buChar char="●"/>
            </a:pPr>
            <a:r>
              <a:rPr lang="id" sz="1800" dirty="0"/>
              <a:t>Laravel secara otomatis akan mencarikan path yang sesuai di route dengan controller action tersebut</a:t>
            </a:r>
            <a:endParaRPr sz="1800" dirty="0"/>
          </a:p>
          <a:p>
            <a:pPr marL="457200" lvl="0" indent="-311150" algn="l" rtl="0">
              <a:spcBef>
                <a:spcPts val="0"/>
              </a:spcBef>
              <a:spcAft>
                <a:spcPts val="0"/>
              </a:spcAft>
              <a:buSzPts val="1300"/>
              <a:buChar char="●"/>
            </a:pPr>
            <a:r>
              <a:rPr lang="id" sz="1800" dirty="0"/>
              <a:t>Kita bisa menggunakan method action(controllerAction, parameters), atau URL::action(controllerAction, parameters), atau url()-&gt;action(controllerAction, parameters)</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1390128" y="82509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Integration Test</a:t>
            </a:r>
            <a:endParaRPr sz="2400" dirty="0"/>
          </a:p>
        </p:txBody>
      </p:sp>
      <p:sp>
        <p:nvSpPr>
          <p:cNvPr id="357" name="Google Shape;357;p58"/>
          <p:cNvSpPr txBox="1">
            <a:spLocks noGrp="1"/>
          </p:cNvSpPr>
          <p:nvPr>
            <p:ph type="body" idx="1"/>
          </p:nvPr>
        </p:nvSpPr>
        <p:spPr>
          <a:xfrm>
            <a:off x="1194819" y="123473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Laravel memiliki fitur yang mempermudah kita ketika membuat integration test</a:t>
            </a:r>
            <a:endParaRPr sz="1800" dirty="0"/>
          </a:p>
          <a:p>
            <a:pPr marL="457200" lvl="0" indent="-311150" algn="l" rtl="0">
              <a:spcBef>
                <a:spcPts val="0"/>
              </a:spcBef>
              <a:spcAft>
                <a:spcPts val="0"/>
              </a:spcAft>
              <a:buSzPts val="1300"/>
              <a:buChar char="●"/>
            </a:pPr>
            <a:r>
              <a:rPr lang="id" sz="1800" dirty="0"/>
              <a:t>Bedanya dari unit test, di integration test, aplikasi laravel bisa diakses dengan mudah, misal kita nanti mau memanggil Database, Controller, dan lain-lain</a:t>
            </a:r>
            <a:endParaRPr sz="1800" dirty="0"/>
          </a:p>
          <a:p>
            <a:pPr marL="457200" lvl="0" indent="-311150" algn="l" rtl="0">
              <a:spcBef>
                <a:spcPts val="0"/>
              </a:spcBef>
              <a:spcAft>
                <a:spcPts val="0"/>
              </a:spcAft>
              <a:buSzPts val="1300"/>
              <a:buChar char="●"/>
            </a:pPr>
            <a:r>
              <a:rPr lang="id" sz="1800" dirty="0"/>
              <a:t>Untuk membuat Integration Test, kita cukup membuat class turunan dari Illuminate\Foundation\Testing\TestCase</a:t>
            </a:r>
            <a:endParaRPr sz="1800" dirty="0"/>
          </a:p>
          <a:p>
            <a:pPr marL="457200" lvl="0" indent="-311150" algn="l" rtl="0">
              <a:spcBef>
                <a:spcPts val="0"/>
              </a:spcBef>
              <a:spcAft>
                <a:spcPts val="0"/>
              </a:spcAft>
              <a:buSzPts val="1300"/>
              <a:buChar char="●"/>
            </a:pPr>
            <a:r>
              <a:rPr lang="id" sz="1800" dirty="0"/>
              <a:t>Integration Test akan lebih lambat dibandingkan Unit Test, karena kita butuh me-load framework Laravel terlebih dahulu</a:t>
            </a:r>
            <a:endParaRPr sz="1800" dirty="0"/>
          </a:p>
          <a:p>
            <a:pPr marL="457200" lvl="0" indent="-311150" algn="l" rtl="0">
              <a:spcBef>
                <a:spcPts val="0"/>
              </a:spcBef>
              <a:spcAft>
                <a:spcPts val="0"/>
              </a:spcAft>
              <a:buSzPts val="1300"/>
              <a:buChar char="●"/>
            </a:pPr>
            <a:r>
              <a:rPr lang="id" sz="1800" dirty="0"/>
              <a:t>Dan jika kita membutuhkan fitur Laravel, maka kita wajib menggunakan Integration Test</a:t>
            </a:r>
            <a:endParaRPr sz="1800" dirty="0"/>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3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Session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271</a:t>
            </a:fld>
            <a:endParaRPr/>
          </a:p>
        </p:txBody>
      </p:sp>
    </p:spTree>
    <p:extLst>
      <p:ext uri="{BB962C8B-B14F-4D97-AF65-F5344CB8AC3E}">
        <p14:creationId xmlns:p14="http://schemas.microsoft.com/office/powerpoint/2010/main" val="244908403"/>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335"/>
          <p:cNvSpPr txBox="1">
            <a:spLocks noGrp="1"/>
          </p:cNvSpPr>
          <p:nvPr>
            <p:ph type="title"/>
          </p:nvPr>
        </p:nvSpPr>
        <p:spPr>
          <a:xfrm>
            <a:off x="1381250"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Session</a:t>
            </a:r>
            <a:endParaRPr sz="2400" dirty="0"/>
          </a:p>
        </p:txBody>
      </p:sp>
      <p:sp>
        <p:nvSpPr>
          <p:cNvPr id="2021" name="Google Shape;2021;p33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Seperti kita ketahui, bahwa HTTP itu stateless, artinya setiap request dilakukan secara independent, dan tidak ada hubungannya dengan request lain</a:t>
            </a:r>
            <a:endParaRPr sz="1800" dirty="0"/>
          </a:p>
          <a:p>
            <a:pPr marL="457200" lvl="0" indent="-311150" algn="l" rtl="0">
              <a:spcBef>
                <a:spcPts val="0"/>
              </a:spcBef>
              <a:spcAft>
                <a:spcPts val="0"/>
              </a:spcAft>
              <a:buSzPts val="1300"/>
              <a:buChar char="●"/>
            </a:pPr>
            <a:r>
              <a:rPr lang="id" sz="1800" dirty="0"/>
              <a:t>Session digunakan untuk menyimpan data yang bisa digunakan antar request, dan biasanya session disimpan di persistent storage</a:t>
            </a:r>
            <a:endParaRPr sz="1800" dirty="0"/>
          </a:p>
          <a:p>
            <a:pPr marL="457200" lvl="0" indent="-311150" algn="l" rtl="0">
              <a:spcBef>
                <a:spcPts val="0"/>
              </a:spcBef>
              <a:spcAft>
                <a:spcPts val="0"/>
              </a:spcAft>
              <a:buSzPts val="1300"/>
              <a:buChar char="●"/>
            </a:pPr>
            <a:r>
              <a:rPr lang="id" sz="1800" dirty="0"/>
              <a:t>Laravel menyediakan abstraction layer untuk kita mengelola session, sehingga kita tidak perlu menggunakan PHP session lagi</a:t>
            </a:r>
            <a:endParaRPr sz="1800" dirty="0"/>
          </a:p>
          <a:p>
            <a:pPr marL="457200" lvl="0" indent="-311150" algn="l" rtl="0">
              <a:spcBef>
                <a:spcPts val="0"/>
              </a:spcBef>
              <a:spcAft>
                <a:spcPts val="0"/>
              </a:spcAft>
              <a:buSzPts val="1300"/>
              <a:buChar char="●"/>
            </a:pPr>
            <a:r>
              <a:rPr lang="id" sz="1800" dirty="0"/>
              <a:t>Semua konfigurasi Laravel session terdapat di file config/session.php</a:t>
            </a:r>
            <a:endParaRPr sz="1800"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3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Session Driver</a:t>
            </a:r>
            <a:endParaRPr dirty="0"/>
          </a:p>
        </p:txBody>
      </p:sp>
      <p:sp>
        <p:nvSpPr>
          <p:cNvPr id="2027" name="Google Shape;2027;p33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mendukung banyak sekali session driver, yaitu tempat session itu disimpan</a:t>
            </a:r>
            <a:endParaRPr sz="1800" dirty="0"/>
          </a:p>
          <a:p>
            <a:pPr marL="457200" lvl="0" indent="-311150" algn="l" rtl="0">
              <a:spcBef>
                <a:spcPts val="0"/>
              </a:spcBef>
              <a:spcAft>
                <a:spcPts val="0"/>
              </a:spcAft>
              <a:buSzPts val="1300"/>
              <a:buChar char="●"/>
            </a:pPr>
            <a:r>
              <a:rPr lang="id" sz="1800" dirty="0"/>
              <a:t>file, session disimpan di storage/framework/sessions</a:t>
            </a:r>
            <a:endParaRPr sz="1800" dirty="0"/>
          </a:p>
          <a:p>
            <a:pPr marL="457200" lvl="0" indent="-311150" algn="l" rtl="0">
              <a:spcBef>
                <a:spcPts val="0"/>
              </a:spcBef>
              <a:spcAft>
                <a:spcPts val="0"/>
              </a:spcAft>
              <a:buSzPts val="1300"/>
              <a:buChar char="●"/>
            </a:pPr>
            <a:r>
              <a:rPr lang="id" sz="1800" dirty="0"/>
              <a:t>cookie, session disimpan di cookie dan di enkripsi</a:t>
            </a:r>
            <a:endParaRPr sz="1800" dirty="0"/>
          </a:p>
          <a:p>
            <a:pPr marL="457200" lvl="0" indent="-311150" algn="l" rtl="0">
              <a:spcBef>
                <a:spcPts val="0"/>
              </a:spcBef>
              <a:spcAft>
                <a:spcPts val="0"/>
              </a:spcAft>
              <a:buSzPts val="1300"/>
              <a:buChar char="●"/>
            </a:pPr>
            <a:r>
              <a:rPr lang="id" sz="1800" dirty="0"/>
              <a:t>database, session disimpan di database</a:t>
            </a:r>
            <a:endParaRPr sz="1800" dirty="0"/>
          </a:p>
          <a:p>
            <a:pPr marL="457200" lvl="0" indent="-311150" algn="l" rtl="0">
              <a:spcBef>
                <a:spcPts val="0"/>
              </a:spcBef>
              <a:spcAft>
                <a:spcPts val="0"/>
              </a:spcAft>
              <a:buSzPts val="1300"/>
              <a:buChar char="●"/>
            </a:pPr>
            <a:r>
              <a:rPr lang="id" sz="1800" dirty="0"/>
              <a:t>memcache / redis, session disimpan di in memory database</a:t>
            </a:r>
            <a:endParaRPr sz="1800" dirty="0"/>
          </a:p>
          <a:p>
            <a:pPr marL="457200" lvl="0" indent="-311150" algn="l" rtl="0">
              <a:spcBef>
                <a:spcPts val="0"/>
              </a:spcBef>
              <a:spcAft>
                <a:spcPts val="0"/>
              </a:spcAft>
              <a:buSzPts val="1300"/>
              <a:buChar char="●"/>
            </a:pPr>
            <a:r>
              <a:rPr lang="id" sz="1800" dirty="0"/>
              <a:t>dynamodb, session disimpan di amazon dynamidb</a:t>
            </a:r>
            <a:endParaRPr sz="1800" dirty="0"/>
          </a:p>
          <a:p>
            <a:pPr marL="457200" lvl="0" indent="-311150" algn="l" rtl="0">
              <a:spcBef>
                <a:spcPts val="0"/>
              </a:spcBef>
              <a:spcAft>
                <a:spcPts val="0"/>
              </a:spcAft>
              <a:buSzPts val="1300"/>
              <a:buChar char="●"/>
            </a:pPr>
            <a:r>
              <a:rPr lang="id" sz="1800" dirty="0"/>
              <a:t>array, session disimpan di in memory array</a:t>
            </a:r>
            <a:endParaRPr sz="1800"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3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Session</a:t>
            </a:r>
            <a:endParaRPr dirty="0"/>
          </a:p>
        </p:txBody>
      </p:sp>
      <p:sp>
        <p:nvSpPr>
          <p:cNvPr id="2033" name="Google Shape;2033;p33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Session direpresentasikan dalam interface Illuminate\Contracts\Session\Session</a:t>
            </a: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https://laravel.com/api/9.x/Illuminate/Contracts/Session/Session.html</a:t>
            </a:r>
            <a:r>
              <a:rPr lang="id" sz="1800" dirty="0"/>
              <a:t> </a:t>
            </a:r>
            <a:endParaRPr sz="1800" dirty="0"/>
          </a:p>
          <a:p>
            <a:pPr marL="457200" lvl="0" indent="-311150" algn="l" rtl="0">
              <a:spcBef>
                <a:spcPts val="0"/>
              </a:spcBef>
              <a:spcAft>
                <a:spcPts val="0"/>
              </a:spcAft>
              <a:buSzPts val="1300"/>
              <a:buChar char="●"/>
            </a:pPr>
            <a:r>
              <a:rPr lang="id" sz="1800" dirty="0"/>
              <a:t>Untuk mendapatkan object Session, ada banyak caranya</a:t>
            </a:r>
            <a:endParaRPr sz="1800" dirty="0"/>
          </a:p>
          <a:p>
            <a:pPr marL="457200" lvl="0" indent="-311150" algn="l" rtl="0">
              <a:spcBef>
                <a:spcPts val="0"/>
              </a:spcBef>
              <a:spcAft>
                <a:spcPts val="0"/>
              </a:spcAft>
              <a:buSzPts val="1300"/>
              <a:buChar char="●"/>
            </a:pPr>
            <a:r>
              <a:rPr lang="id" sz="1800" dirty="0"/>
              <a:t>Kita bisa menggunakan method session() dari object Request</a:t>
            </a:r>
            <a:endParaRPr sz="1800" dirty="0"/>
          </a:p>
          <a:p>
            <a:pPr marL="457200" lvl="0" indent="-311150" algn="l" rtl="0">
              <a:spcBef>
                <a:spcPts val="0"/>
              </a:spcBef>
              <a:spcAft>
                <a:spcPts val="0"/>
              </a:spcAft>
              <a:buSzPts val="1300"/>
              <a:buChar char="●"/>
            </a:pPr>
            <a:r>
              <a:rPr lang="id" sz="1800" dirty="0"/>
              <a:t>Atau bisa menggunakan helper method session()</a:t>
            </a:r>
            <a:endParaRPr sz="1800" dirty="0"/>
          </a:p>
          <a:p>
            <a:pPr marL="457200" lvl="0" indent="-311150" algn="l" rtl="0">
              <a:spcBef>
                <a:spcPts val="0"/>
              </a:spcBef>
              <a:spcAft>
                <a:spcPts val="0"/>
              </a:spcAft>
              <a:buSzPts val="1300"/>
              <a:buChar char="●"/>
            </a:pPr>
            <a:r>
              <a:rPr lang="id" sz="1800" dirty="0"/>
              <a:t>Atau bisa menggunakan facade Session</a:t>
            </a:r>
            <a:endParaRPr sz="1800"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3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Menyimpan Data ke Session</a:t>
            </a:r>
            <a:endParaRPr dirty="0"/>
          </a:p>
        </p:txBody>
      </p:sp>
      <p:sp>
        <p:nvSpPr>
          <p:cNvPr id="2039" name="Google Shape;2039;p338"/>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Ada banyak method yang bisa kita gunakan untuk menyimpan data ke Session</a:t>
            </a:r>
            <a:endParaRPr dirty="0"/>
          </a:p>
          <a:p>
            <a:pPr marL="457200" lvl="0" indent="-311150" algn="l" rtl="0">
              <a:spcBef>
                <a:spcPts val="0"/>
              </a:spcBef>
              <a:spcAft>
                <a:spcPts val="0"/>
              </a:spcAft>
              <a:buSzPts val="1300"/>
              <a:buChar char="●"/>
            </a:pPr>
            <a:r>
              <a:rPr lang="id" dirty="0"/>
              <a:t>put(key, value), menyimpan data dengan key dan value </a:t>
            </a:r>
            <a:endParaRPr dirty="0"/>
          </a:p>
          <a:p>
            <a:pPr marL="457200" lvl="0" indent="-311150" algn="l" rtl="0">
              <a:spcBef>
                <a:spcPts val="0"/>
              </a:spcBef>
              <a:spcAft>
                <a:spcPts val="0"/>
              </a:spcAft>
              <a:buSzPts val="1300"/>
              <a:buChar char="●"/>
            </a:pPr>
            <a:r>
              <a:rPr lang="id" dirty="0"/>
              <a:t>push(key, value), menambah data ke array dengan key dan value </a:t>
            </a:r>
            <a:endParaRPr dirty="0"/>
          </a:p>
          <a:p>
            <a:pPr marL="457200" lvl="0" indent="-311150" algn="l" rtl="0">
              <a:spcBef>
                <a:spcPts val="0"/>
              </a:spcBef>
              <a:spcAft>
                <a:spcPts val="0"/>
              </a:spcAft>
              <a:buSzPts val="1300"/>
              <a:buChar char="●"/>
            </a:pPr>
            <a:r>
              <a:rPr lang="id" dirty="0"/>
              <a:t>pull(key, value), mengambil data di array, dan menghapusnya</a:t>
            </a:r>
            <a:endParaRPr dirty="0"/>
          </a:p>
          <a:p>
            <a:pPr marL="457200" lvl="0" indent="-311150" algn="l" rtl="0">
              <a:spcBef>
                <a:spcPts val="0"/>
              </a:spcBef>
              <a:spcAft>
                <a:spcPts val="0"/>
              </a:spcAft>
              <a:buSzPts val="1300"/>
              <a:buChar char="●"/>
            </a:pPr>
            <a:r>
              <a:rPr lang="id" dirty="0"/>
              <a:t>increment(key, increment), menaikkan value di session</a:t>
            </a:r>
            <a:endParaRPr dirty="0"/>
          </a:p>
          <a:p>
            <a:pPr marL="457200" lvl="0" indent="-311150" algn="l" rtl="0">
              <a:spcBef>
                <a:spcPts val="0"/>
              </a:spcBef>
              <a:spcAft>
                <a:spcPts val="0"/>
              </a:spcAft>
              <a:buSzPts val="1300"/>
              <a:buChar char="●"/>
            </a:pPr>
            <a:r>
              <a:rPr lang="id" dirty="0"/>
              <a:t>decrement(key, decrement), menurunkan value di session</a:t>
            </a:r>
            <a:endParaRPr dirty="0"/>
          </a:p>
          <a:p>
            <a:pPr marL="457200" lvl="0" indent="-311150" algn="l" rtl="0">
              <a:spcBef>
                <a:spcPts val="0"/>
              </a:spcBef>
              <a:spcAft>
                <a:spcPts val="0"/>
              </a:spcAft>
              <a:buSzPts val="1300"/>
              <a:buChar char="●"/>
            </a:pPr>
            <a:r>
              <a:rPr lang="id" dirty="0"/>
              <a:t>forget(key), menghapus data di session</a:t>
            </a:r>
            <a:endParaRPr dirty="0"/>
          </a:p>
          <a:p>
            <a:pPr marL="457200" lvl="0" indent="-311150" algn="l" rtl="0">
              <a:spcBef>
                <a:spcPts val="0"/>
              </a:spcBef>
              <a:spcAft>
                <a:spcPts val="0"/>
              </a:spcAft>
              <a:buSzPts val="1300"/>
              <a:buChar char="●"/>
            </a:pPr>
            <a:r>
              <a:rPr lang="id" dirty="0"/>
              <a:t>flush(), menghapus semua data di session</a:t>
            </a:r>
            <a:endParaRPr dirty="0"/>
          </a:p>
          <a:p>
            <a:pPr marL="457200" lvl="0" indent="-311150" algn="l" rtl="0">
              <a:spcBef>
                <a:spcPts val="0"/>
              </a:spcBef>
              <a:spcAft>
                <a:spcPts val="0"/>
              </a:spcAft>
              <a:buSzPts val="1300"/>
              <a:buChar char="●"/>
            </a:pPr>
            <a:r>
              <a:rPr lang="id" dirty="0"/>
              <a:t>invalidate(), menghapus semua data, dan membuat session baru</a:t>
            </a:r>
            <a:endParaRPr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3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3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Mengambil Data dari Session</a:t>
            </a:r>
            <a:endParaRPr dirty="0"/>
          </a:p>
        </p:txBody>
      </p:sp>
      <p:sp>
        <p:nvSpPr>
          <p:cNvPr id="2058" name="Google Shape;2058;p341"/>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Ada banyak method yang bisa kita gunakan untuk mengambil data dari Session</a:t>
            </a:r>
            <a:endParaRPr sz="1800" dirty="0"/>
          </a:p>
          <a:p>
            <a:pPr marL="457200" lvl="0" indent="-311150" algn="l" rtl="0">
              <a:spcBef>
                <a:spcPts val="0"/>
              </a:spcBef>
              <a:spcAft>
                <a:spcPts val="0"/>
              </a:spcAft>
              <a:buSzPts val="1300"/>
              <a:buChar char="●"/>
            </a:pPr>
            <a:r>
              <a:rPr lang="id" sz="1800" dirty="0"/>
              <a:t>get(key, default), untuk mengambil data dari session dengan key</a:t>
            </a:r>
            <a:endParaRPr sz="1800" dirty="0"/>
          </a:p>
          <a:p>
            <a:pPr marL="457200" lvl="0" indent="-311150" algn="l" rtl="0">
              <a:spcBef>
                <a:spcPts val="0"/>
              </a:spcBef>
              <a:spcAft>
                <a:spcPts val="0"/>
              </a:spcAft>
              <a:buSzPts val="1300"/>
              <a:buChar char="●"/>
            </a:pPr>
            <a:r>
              <a:rPr lang="id" sz="1800" dirty="0"/>
              <a:t>all(), untuk mengambil semua data di session</a:t>
            </a:r>
            <a:endParaRPr sz="1800" dirty="0"/>
          </a:p>
          <a:p>
            <a:pPr marL="457200" lvl="0" indent="-311150" algn="l" rtl="0">
              <a:spcBef>
                <a:spcPts val="0"/>
              </a:spcBef>
              <a:spcAft>
                <a:spcPts val="0"/>
              </a:spcAft>
              <a:buSzPts val="1300"/>
              <a:buChar char="●"/>
            </a:pPr>
            <a:r>
              <a:rPr lang="id" sz="1800" dirty="0"/>
              <a:t>has(key), untuk mengecek data di session</a:t>
            </a:r>
            <a:endParaRPr sz="1800" dirty="0"/>
          </a:p>
          <a:p>
            <a:pPr marL="457200" lvl="0" indent="-311150" algn="l" rtl="0">
              <a:spcBef>
                <a:spcPts val="0"/>
              </a:spcBef>
              <a:spcAft>
                <a:spcPts val="0"/>
              </a:spcAft>
              <a:buSzPts val="1300"/>
              <a:buChar char="●"/>
            </a:pPr>
            <a:r>
              <a:rPr lang="id" sz="1800" dirty="0"/>
              <a:t>missing(key), untuk mengecek apakah data tidak ada di session</a:t>
            </a:r>
            <a:endParaRPr sz="1800"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3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1390128"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Test</a:t>
            </a:r>
            <a:endParaRPr sz="2400" dirty="0"/>
          </a:p>
        </p:txBody>
      </p:sp>
      <p:sp>
        <p:nvSpPr>
          <p:cNvPr id="363" name="Google Shape;363;p59"/>
          <p:cNvSpPr txBox="1">
            <a:spLocks noGrp="1"/>
          </p:cNvSpPr>
          <p:nvPr>
            <p:ph type="body" idx="1"/>
          </p:nvPr>
        </p:nvSpPr>
        <p:spPr>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Untuk membuat Integration Test, kita bisa lakukan manual, atau kita bisa gunakan file artisan menggunakan perintah :</a:t>
            </a:r>
            <a:br>
              <a:rPr lang="id" dirty="0"/>
            </a:br>
            <a:r>
              <a:rPr lang="id" dirty="0"/>
              <a:t>php artisan make:test NamaTest</a:t>
            </a:r>
            <a:endParaRPr dirty="0"/>
          </a:p>
          <a:p>
            <a:pPr marL="457200" lvl="0" indent="-311150" algn="l" rtl="0">
              <a:spcBef>
                <a:spcPts val="0"/>
              </a:spcBef>
              <a:spcAft>
                <a:spcPts val="0"/>
              </a:spcAft>
              <a:buSzPts val="1300"/>
              <a:buChar char="●"/>
            </a:pPr>
            <a:r>
              <a:rPr lang="id" dirty="0"/>
              <a:t>Secara otomatis akan masuk ke folder tests/Feature</a:t>
            </a:r>
            <a:endParaRPr dirty="0"/>
          </a:p>
          <a:p>
            <a:pPr marL="457200" lvl="0" indent="-311150" algn="l" rtl="0">
              <a:spcBef>
                <a:spcPts val="0"/>
              </a:spcBef>
              <a:spcAft>
                <a:spcPts val="0"/>
              </a:spcAft>
              <a:buSzPts val="1300"/>
              <a:buChar char="●"/>
            </a:pPr>
            <a:r>
              <a:rPr lang="id" dirty="0"/>
              <a:t>Jika kita ingin membuat Unit Test, kita bisa gunakan perintah :</a:t>
            </a:r>
            <a:br>
              <a:rPr lang="id" dirty="0"/>
            </a:br>
            <a:r>
              <a:rPr lang="id" dirty="0"/>
              <a:t>php artisan make:test NamaTest --unit</a:t>
            </a:r>
            <a:endParaRPr dirty="0"/>
          </a:p>
          <a:p>
            <a:pPr marL="457200" lvl="0" indent="-311150" algn="l" rtl="0">
              <a:spcBef>
                <a:spcPts val="0"/>
              </a:spcBef>
              <a:spcAft>
                <a:spcPts val="0"/>
              </a:spcAft>
              <a:buSzPts val="1300"/>
              <a:buChar char="●"/>
            </a:pPr>
            <a:r>
              <a:rPr lang="id" dirty="0"/>
              <a:t>Secara otomatis akan masuk ke folder tests/Unit</a:t>
            </a:r>
            <a:endParaRPr dirty="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3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Error Handling</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281</a:t>
            </a:fld>
            <a:endParaRPr/>
          </a:p>
        </p:txBody>
      </p:sp>
    </p:spTree>
    <p:extLst>
      <p:ext uri="{BB962C8B-B14F-4D97-AF65-F5344CB8AC3E}">
        <p14:creationId xmlns:p14="http://schemas.microsoft.com/office/powerpoint/2010/main" val="3220968026"/>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3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Error Handling</a:t>
            </a:r>
            <a:endParaRPr dirty="0"/>
          </a:p>
        </p:txBody>
      </p:sp>
      <p:sp>
        <p:nvSpPr>
          <p:cNvPr id="2082" name="Google Shape;2082;p34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Saat kita membuat aplikasi Laravel, secara default Laravel akan membuatkan Error Handling di class </a:t>
            </a:r>
            <a:r>
              <a:rPr lang="id" sz="1800" dirty="0" smtClean="0"/>
              <a:t>App\Exceptions\Handler</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Class ini bertanggung jawab menangkap exception yang terjadi di aplikasi kita, dan merender ke user</a:t>
            </a:r>
            <a:endParaRPr sz="1800"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3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Konfigurasi Error Handler</a:t>
            </a:r>
            <a:endParaRPr dirty="0"/>
          </a:p>
        </p:txBody>
      </p:sp>
      <p:sp>
        <p:nvSpPr>
          <p:cNvPr id="2088" name="Google Shape;2088;p34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Error Handler akan membaca konfigurasi debug di config/app.php</a:t>
            </a:r>
            <a:endParaRPr sz="1800" dirty="0"/>
          </a:p>
          <a:p>
            <a:pPr marL="457200" lvl="0" indent="-311150" algn="l" rtl="0">
              <a:spcBef>
                <a:spcPts val="0"/>
              </a:spcBef>
              <a:spcAft>
                <a:spcPts val="0"/>
              </a:spcAft>
              <a:buSzPts val="1300"/>
              <a:buChar char="●"/>
            </a:pPr>
            <a:r>
              <a:rPr lang="id" sz="1800" dirty="0"/>
              <a:t>Jika debug bernilai true, maka Error Handler akan memperlihatkan detail error yang terjadi, jika false, maka hanya menampilkan error sederhana</a:t>
            </a:r>
            <a:endParaRPr sz="1800" dirty="0"/>
          </a:p>
          <a:p>
            <a:pPr marL="457200" lvl="0" indent="-311150" algn="l" rtl="0">
              <a:spcBef>
                <a:spcPts val="0"/>
              </a:spcBef>
              <a:spcAft>
                <a:spcPts val="0"/>
              </a:spcAft>
              <a:buSzPts val="1300"/>
              <a:buChar char="●"/>
            </a:pPr>
            <a:r>
              <a:rPr lang="id" sz="1800" dirty="0"/>
              <a:t>Ketika menjalankan di local, agar lebih mudah ketika mencari detail error, selalu gunakan nilai true, namun ketika di production selalu gunakan nilai false, agar informasi sensitive tidak terlihat ketika terjadi error</a:t>
            </a:r>
            <a:endParaRPr sz="1800"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34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Contoh Error</a:t>
            </a:r>
            <a:endParaRPr dirty="0"/>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348"/>
          <p:cNvSpPr txBox="1">
            <a:spLocks noGrp="1"/>
          </p:cNvSpPr>
          <p:nvPr>
            <p:ph type="title"/>
          </p:nvPr>
        </p:nvSpPr>
        <p:spPr>
          <a:xfrm>
            <a:off x="1384278" y="874767"/>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Error Reporter</a:t>
            </a:r>
            <a:endParaRPr dirty="0"/>
          </a:p>
        </p:txBody>
      </p:sp>
      <p:sp>
        <p:nvSpPr>
          <p:cNvPr id="2100" name="Google Shape;2100;p348"/>
          <p:cNvSpPr txBox="1">
            <a:spLocks noGrp="1"/>
          </p:cNvSpPr>
          <p:nvPr>
            <p:ph type="body" idx="1"/>
          </p:nvPr>
        </p:nvSpPr>
        <p:spPr>
          <a:xfrm>
            <a:off x="702816" y="1501826"/>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terjadi exception, kadang-kadang kita ingin melaporkan error tersebut, contoh misal ke Telegram, Slack atau Sentry</a:t>
            </a:r>
            <a:endParaRPr sz="1600" dirty="0"/>
          </a:p>
          <a:p>
            <a:pPr marL="457200" lvl="0" indent="-311150" algn="l" rtl="0">
              <a:spcBef>
                <a:spcPts val="0"/>
              </a:spcBef>
              <a:spcAft>
                <a:spcPts val="0"/>
              </a:spcAft>
              <a:buSzPts val="1300"/>
              <a:buChar char="●"/>
            </a:pPr>
            <a:r>
              <a:rPr lang="id" sz="1600" dirty="0"/>
              <a:t>Laravel mendukung pembuatan fitur Error Reporter, dimana kita bisa menambah logic ketika terjadi error</a:t>
            </a:r>
            <a:endParaRPr sz="1600" dirty="0"/>
          </a:p>
          <a:p>
            <a:pPr marL="457200" lvl="0" indent="-311150" algn="l" rtl="0">
              <a:spcBef>
                <a:spcPts val="0"/>
              </a:spcBef>
              <a:spcAft>
                <a:spcPts val="0"/>
              </a:spcAft>
              <a:buSzPts val="1300"/>
              <a:buChar char="●"/>
            </a:pPr>
            <a:r>
              <a:rPr lang="id" sz="1600" dirty="0"/>
              <a:t>Untuk melakukan itu, kita bisa menggunakan function reportable() di Error Handler, dan kita bisa lakukan di method register()</a:t>
            </a:r>
            <a:endParaRPr sz="1600" dirty="0"/>
          </a:p>
          <a:p>
            <a:pPr marL="457200" lvl="0" indent="-311150" algn="l" rtl="0">
              <a:spcBef>
                <a:spcPts val="0"/>
              </a:spcBef>
              <a:spcAft>
                <a:spcPts val="0"/>
              </a:spcAft>
              <a:buSzPts val="1300"/>
              <a:buChar char="●"/>
            </a:pPr>
            <a:r>
              <a:rPr lang="id" sz="1600" dirty="0"/>
              <a:t>Kita bisa menambahkan lebih dari satu Error Reporter</a:t>
            </a:r>
            <a:endParaRPr sz="1600" dirty="0"/>
          </a:p>
          <a:p>
            <a:pPr marL="457200" lvl="0" indent="-311150" algn="l" rtl="0">
              <a:spcBef>
                <a:spcPts val="0"/>
              </a:spcBef>
              <a:spcAft>
                <a:spcPts val="0"/>
              </a:spcAft>
              <a:buSzPts val="1300"/>
              <a:buChar char="●"/>
            </a:pPr>
            <a:r>
              <a:rPr lang="id" sz="1600" dirty="0"/>
              <a:t>Secara default semua Error Reporter akan dieksekusi ketika terjadi error, jika kita ingin menghentikan eksekusi Error Reporter selanjutnya, silahkan return false pada callback reporter nya</a:t>
            </a:r>
            <a:endParaRPr sz="16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34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3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Manual Error Report</a:t>
            </a:r>
            <a:endParaRPr dirty="0"/>
          </a:p>
        </p:txBody>
      </p:sp>
      <p:sp>
        <p:nvSpPr>
          <p:cNvPr id="2112" name="Google Shape;2112;p35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Kadang-kadang ada kasus dimana kita tidak ingin tampilan halaman web kita menjadi error ketika terjadi exception. </a:t>
            </a:r>
            <a:endParaRPr sz="1800" dirty="0"/>
          </a:p>
          <a:p>
            <a:pPr marL="457200" lvl="0" indent="-311150" algn="l" rtl="0">
              <a:spcBef>
                <a:spcPts val="0"/>
              </a:spcBef>
              <a:spcAft>
                <a:spcPts val="0"/>
              </a:spcAft>
              <a:buSzPts val="1300"/>
              <a:buChar char="●"/>
            </a:pPr>
            <a:r>
              <a:rPr lang="id" sz="1800" dirty="0"/>
              <a:t>Pada kasus ini biasanya kita akan melakukan try-catch pada kode program kita</a:t>
            </a:r>
            <a:endParaRPr sz="1800" dirty="0"/>
          </a:p>
          <a:p>
            <a:pPr marL="457200" lvl="0" indent="-311150" algn="l" rtl="0">
              <a:spcBef>
                <a:spcPts val="0"/>
              </a:spcBef>
              <a:spcAft>
                <a:spcPts val="0"/>
              </a:spcAft>
              <a:buSzPts val="1300"/>
              <a:buChar char="●"/>
            </a:pPr>
            <a:r>
              <a:rPr lang="id" sz="1800" dirty="0"/>
              <a:t>Laravel mendukung fitur untuk melakukan manual report exception, ketika kita melakukan report, maka Error Reporter akan dieksekusi tanpa harus menampilkan halaman error</a:t>
            </a:r>
            <a:endParaRPr sz="1800" dirty="0"/>
          </a:p>
          <a:p>
            <a:pPr marL="457200" lvl="0" indent="-311150" algn="l" rtl="0">
              <a:spcBef>
                <a:spcPts val="0"/>
              </a:spcBef>
              <a:spcAft>
                <a:spcPts val="0"/>
              </a:spcAft>
              <a:buSzPts val="1300"/>
              <a:buChar char="●"/>
            </a:pPr>
            <a:r>
              <a:rPr lang="id" sz="1800" dirty="0"/>
              <a:t>Untuk melakukan manual report, kita bisa gunakan helper function report(exception)</a:t>
            </a:r>
            <a:endParaRPr sz="1800"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35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35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Ignore Exception</a:t>
            </a:r>
            <a:endParaRPr dirty="0"/>
          </a:p>
        </p:txBody>
      </p:sp>
      <p:sp>
        <p:nvSpPr>
          <p:cNvPr id="2124" name="Google Shape;2124;p35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Kadang ada kasus ketika terjadi error, kita tidak ingin melakukan report error tersebut</a:t>
            </a:r>
            <a:endParaRPr sz="1800" dirty="0"/>
          </a:p>
          <a:p>
            <a:pPr marL="457200" lvl="0" indent="-311150" algn="l" rtl="0">
              <a:spcBef>
                <a:spcPts val="0"/>
              </a:spcBef>
              <a:spcAft>
                <a:spcPts val="0"/>
              </a:spcAft>
              <a:buSzPts val="1300"/>
              <a:buChar char="●"/>
            </a:pPr>
            <a:r>
              <a:rPr lang="id" sz="1800" dirty="0"/>
              <a:t>Contoh jika terjadi error validasi, kita tidak perlu melakukan report</a:t>
            </a:r>
            <a:endParaRPr sz="1800" dirty="0"/>
          </a:p>
          <a:p>
            <a:pPr marL="457200" lvl="0" indent="-311150" algn="l" rtl="0">
              <a:spcBef>
                <a:spcPts val="0"/>
              </a:spcBef>
              <a:spcAft>
                <a:spcPts val="0"/>
              </a:spcAft>
              <a:buSzPts val="1300"/>
              <a:buChar char="●"/>
            </a:pPr>
            <a:r>
              <a:rPr lang="id" sz="1800" dirty="0"/>
              <a:t>Di Handler, terdapat property $dontReport, yang bisa kita gunakan untuk mendaftarkan jenis exception yang tidak mau kita report</a:t>
            </a: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1390128"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Menjalankan Test</a:t>
            </a:r>
            <a:endParaRPr sz="2400" dirty="0"/>
          </a:p>
        </p:txBody>
      </p:sp>
      <p:sp>
        <p:nvSpPr>
          <p:cNvPr id="369" name="Google Shape;369;p6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menjalankan test, kita bisa gunakan PHPUnit seperti biasanya</a:t>
            </a:r>
            <a:endParaRPr sz="2000" dirty="0"/>
          </a:p>
          <a:p>
            <a:pPr marL="457200" lvl="0" indent="-311150" algn="l" rtl="0">
              <a:spcBef>
                <a:spcPts val="0"/>
              </a:spcBef>
              <a:spcAft>
                <a:spcPts val="0"/>
              </a:spcAft>
              <a:buSzPts val="1300"/>
              <a:buChar char="●"/>
            </a:pPr>
            <a:r>
              <a:rPr lang="id" sz="2000" dirty="0"/>
              <a:t>Atau jika ingin menjalankan semua test, bisa menggunakan file artisan dengan perintah :</a:t>
            </a:r>
            <a:br>
              <a:rPr lang="id" sz="2000" dirty="0"/>
            </a:br>
            <a:r>
              <a:rPr lang="id" sz="2000" dirty="0"/>
              <a:t>php artisan test</a:t>
            </a:r>
            <a:endParaRPr sz="2000" dirty="0"/>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35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35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3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Rendering Exception</a:t>
            </a:r>
            <a:endParaRPr dirty="0"/>
          </a:p>
        </p:txBody>
      </p:sp>
      <p:sp>
        <p:nvSpPr>
          <p:cNvPr id="2143" name="Google Shape;2143;p355"/>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Secara default, Laravel akan melakukan render halaman error ketika terjadi exception</a:t>
            </a:r>
            <a:endParaRPr sz="1800" dirty="0"/>
          </a:p>
          <a:p>
            <a:pPr marL="457200" lvl="0" indent="-311150" algn="l" rtl="0">
              <a:spcBef>
                <a:spcPts val="0"/>
              </a:spcBef>
              <a:spcAft>
                <a:spcPts val="0"/>
              </a:spcAft>
              <a:buSzPts val="1300"/>
              <a:buChar char="●"/>
            </a:pPr>
            <a:r>
              <a:rPr lang="id" sz="1800" dirty="0"/>
              <a:t>Namun jika kita mau, kita juga bisa membuat halaman web sendiri ketika terjadi exception</a:t>
            </a:r>
            <a:endParaRPr sz="1800" dirty="0"/>
          </a:p>
          <a:p>
            <a:pPr marL="457200" lvl="0" indent="-311150" algn="l" rtl="0">
              <a:spcBef>
                <a:spcPts val="0"/>
              </a:spcBef>
              <a:spcAft>
                <a:spcPts val="0"/>
              </a:spcAft>
              <a:buSzPts val="1300"/>
              <a:buChar char="●"/>
            </a:pPr>
            <a:r>
              <a:rPr lang="id" sz="1800" dirty="0"/>
              <a:t>Untuk mendaftarkannya, kita bisa gunakan method renderable() di Handler</a:t>
            </a:r>
            <a:endParaRPr sz="1800" dirty="0"/>
          </a:p>
          <a:p>
            <a:pPr marL="457200" lvl="0" indent="-311150" algn="l" rtl="0">
              <a:spcBef>
                <a:spcPts val="0"/>
              </a:spcBef>
              <a:spcAft>
                <a:spcPts val="0"/>
              </a:spcAft>
              <a:buSzPts val="1300"/>
              <a:buChar char="●"/>
            </a:pPr>
            <a:r>
              <a:rPr lang="id" sz="1800" dirty="0"/>
              <a:t>Contoh ketika terjadi validation error, kita ingin menampilkan halaman web Bad Request dan HTTP Status 400 misalnya</a:t>
            </a:r>
            <a:endParaRPr sz="1800"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35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HTTP Exception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294</a:t>
            </a:fld>
            <a:endParaRPr/>
          </a:p>
        </p:txBody>
      </p:sp>
    </p:spTree>
    <p:extLst>
      <p:ext uri="{BB962C8B-B14F-4D97-AF65-F5344CB8AC3E}">
        <p14:creationId xmlns:p14="http://schemas.microsoft.com/office/powerpoint/2010/main" val="42186241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3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Exception</a:t>
            </a:r>
            <a:endParaRPr dirty="0"/>
          </a:p>
        </p:txBody>
      </p:sp>
      <p:sp>
        <p:nvSpPr>
          <p:cNvPr id="2160" name="Google Shape;2160;p35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Laravel menyediakan sebuah class exception yang bisa kita gunakan untuk mempermudah ketika kita ingin membuat error mengikuti HTTP Status </a:t>
            </a:r>
            <a:r>
              <a:rPr lang="id" sz="1600" dirty="0" smtClean="0"/>
              <a:t>Code</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Class exception tersebut adalah </a:t>
            </a:r>
            <a:r>
              <a:rPr lang="id" sz="1600" dirty="0" smtClean="0"/>
              <a:t>Symfony\Component\HttpKernel\Exception\HttpException</a:t>
            </a:r>
          </a:p>
          <a:p>
            <a:pPr marL="457200" lvl="0" indent="-311150" algn="l" rtl="0">
              <a:spcBef>
                <a:spcPts val="0"/>
              </a:spcBef>
              <a:spcAft>
                <a:spcPts val="0"/>
              </a:spcAft>
              <a:buSzPts val="1300"/>
              <a:buChar char="●"/>
            </a:pPr>
            <a:endParaRPr sz="1600" dirty="0"/>
          </a:p>
          <a:p>
            <a:pPr marL="457200" lvl="0" indent="-311150" algn="l" rtl="0">
              <a:spcBef>
                <a:spcPts val="0"/>
              </a:spcBef>
              <a:spcAft>
                <a:spcPts val="0"/>
              </a:spcAft>
              <a:buSzPts val="1300"/>
              <a:buChar char="●"/>
            </a:pPr>
            <a:r>
              <a:rPr lang="id" sz="1600" dirty="0"/>
              <a:t>Laravel juga menyediakan helper function untuk membuat exception tersebut hanya dengan menggunakan method abort(statusCode), secara otomatis akan throw HttpException dengan status code tersebut</a:t>
            </a:r>
            <a:endParaRPr sz="1600" dirty="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p35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3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HTTP Error Page</a:t>
            </a:r>
            <a:endParaRPr dirty="0"/>
          </a:p>
        </p:txBody>
      </p:sp>
      <p:sp>
        <p:nvSpPr>
          <p:cNvPr id="2172" name="Google Shape;2172;p360"/>
          <p:cNvSpPr txBox="1">
            <a:spLocks noGrp="1"/>
          </p:cNvSpPr>
          <p:nvPr>
            <p:ph type="body" idx="1"/>
          </p:nvPr>
        </p:nvSpPr>
        <p:spPr>
          <a:xfrm>
            <a:off x="498632" y="1794791"/>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Secara default halaman error untuk HTTP Exception sudah ditangani oleh Handler class</a:t>
            </a:r>
            <a:endParaRPr sz="1600" dirty="0"/>
          </a:p>
          <a:p>
            <a:pPr marL="457200" lvl="0" indent="-311150" algn="l" rtl="0">
              <a:spcBef>
                <a:spcPts val="0"/>
              </a:spcBef>
              <a:spcAft>
                <a:spcPts val="0"/>
              </a:spcAft>
              <a:buSzPts val="1300"/>
              <a:buChar char="●"/>
            </a:pPr>
            <a:r>
              <a:rPr lang="id" sz="1600" dirty="0"/>
              <a:t>Namun jika kita ingin membuat error page sendiri, kita tidak perlu manual meregistrasikan satu per satu</a:t>
            </a:r>
            <a:endParaRPr sz="1600" dirty="0"/>
          </a:p>
          <a:p>
            <a:pPr marL="457200" lvl="0" indent="-311150" algn="l" rtl="0">
              <a:spcBef>
                <a:spcPts val="0"/>
              </a:spcBef>
              <a:spcAft>
                <a:spcPts val="0"/>
              </a:spcAft>
              <a:buSzPts val="1300"/>
              <a:buChar char="●"/>
            </a:pPr>
            <a:r>
              <a:rPr lang="id" sz="1600" dirty="0"/>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sz="1600" dirty="0"/>
          </a:p>
          <a:p>
            <a:pPr marL="457200" lvl="0" indent="-311150" algn="l" rtl="0">
              <a:spcBef>
                <a:spcPts val="0"/>
              </a:spcBef>
              <a:spcAft>
                <a:spcPts val="0"/>
              </a:spcAft>
              <a:buSzPts val="1300"/>
              <a:buChar char="●"/>
            </a:pPr>
            <a:r>
              <a:rPr lang="id" sz="1600" dirty="0"/>
              <a:t>Begitu juga contoh abort(500), akan menggunakan 500.blade.php, atau 5xx.blade.php atau defaul error page Handler</a:t>
            </a:r>
            <a:endParaRPr sz="1600" dirty="0"/>
          </a:p>
          <a:p>
            <a:pPr marL="457200" lvl="0" indent="-311150" algn="l" rtl="0">
              <a:spcBef>
                <a:spcPts val="0"/>
              </a:spcBef>
              <a:spcAft>
                <a:spcPts val="0"/>
              </a:spcAft>
              <a:buSzPts val="1300"/>
              <a:buChar char="●"/>
            </a:pPr>
            <a:r>
              <a:rPr lang="id" sz="1600" dirty="0"/>
              <a:t>Untuk mendapat object exception nya, kita bisa gunakan variable $exception di template nya</a:t>
            </a:r>
            <a:endParaRPr sz="1600"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36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693550"/>
            <a:ext cx="6045699" cy="1159800"/>
          </a:xfrm>
          <a:prstGeom prst="rect">
            <a:avLst/>
          </a:prstGeom>
        </p:spPr>
        <p:txBody>
          <a:bodyPr spcFirstLastPara="1" wrap="square" lIns="91425" tIns="91425" rIns="91425" bIns="91425" anchor="b" anchorCtr="0">
            <a:noAutofit/>
          </a:bodyPr>
          <a:lstStyle/>
          <a:p>
            <a:pPr lvl="0"/>
            <a:r>
              <a:rPr lang="id" sz="2400" dirty="0" smtClean="0"/>
              <a:t>Maintenance Mode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36</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299</a:t>
            </a:fld>
            <a:endParaRPr/>
          </a:p>
        </p:txBody>
      </p:sp>
    </p:spTree>
    <p:extLst>
      <p:ext uri="{BB962C8B-B14F-4D97-AF65-F5344CB8AC3E}">
        <p14:creationId xmlns:p14="http://schemas.microsoft.com/office/powerpoint/2010/main" val="34583859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1425638"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Kenapa Laravel?</a:t>
            </a:r>
            <a:endParaRPr sz="2400" dirty="0"/>
          </a:p>
        </p:txBody>
      </p:sp>
      <p:sp>
        <p:nvSpPr>
          <p:cNvPr id="206" name="Google Shape;206;p32"/>
          <p:cNvSpPr txBox="1">
            <a:spLocks noGrp="1"/>
          </p:cNvSpPr>
          <p:nvPr>
            <p:ph type="body" idx="1"/>
          </p:nvPr>
        </p:nvSpPr>
        <p:spPr>
          <a:xfrm>
            <a:off x="1265841" y="1447795"/>
            <a:ext cx="6809700" cy="3112200"/>
          </a:xfrm>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Saat ini Laravel adalah framework paling populer di </a:t>
            </a:r>
            <a:r>
              <a:rPr lang="id" dirty="0" smtClean="0"/>
              <a:t>PHP</a:t>
            </a:r>
          </a:p>
          <a:p>
            <a:pPr marL="457200" lvl="0" indent="-311150" algn="l" rtl="0">
              <a:spcBef>
                <a:spcPts val="0"/>
              </a:spcBef>
              <a:spcAft>
                <a:spcPts val="0"/>
              </a:spcAft>
              <a:buSzPts val="1300"/>
              <a:buChar char="●"/>
            </a:pPr>
            <a:r>
              <a:rPr lang="id" dirty="0" smtClean="0"/>
              <a:t>Framework Laravel mudah dipelajari untuk pemula</a:t>
            </a:r>
            <a:endParaRPr dirty="0"/>
          </a:p>
          <a:p>
            <a:pPr marL="457200" lvl="0" indent="-311150" algn="l" rtl="0">
              <a:spcBef>
                <a:spcPts val="0"/>
              </a:spcBef>
              <a:spcAft>
                <a:spcPts val="0"/>
              </a:spcAft>
              <a:buSzPts val="1300"/>
              <a:buChar char="●"/>
            </a:pPr>
            <a:r>
              <a:rPr lang="id" dirty="0"/>
              <a:t>Banyak perusahaan yang sudah menggunakan Laravel sebagai framework pilihan ketika menggunakan PHP</a:t>
            </a:r>
            <a:endParaRPr dirty="0"/>
          </a:p>
          <a:p>
            <a:pPr marL="457200" lvl="0" indent="-311150" algn="l" rtl="0">
              <a:spcBef>
                <a:spcPts val="0"/>
              </a:spcBef>
              <a:spcAft>
                <a:spcPts val="0"/>
              </a:spcAft>
              <a:buSzPts val="1300"/>
              <a:buChar char="●"/>
            </a:pPr>
            <a:r>
              <a:rPr lang="id" dirty="0"/>
              <a:t>Laravel juga memiliki ekosistem yang sangat besar, terutama dari ekosistem teknologi pendukung, sehingga ketika menggunakan Laravel, kita bisa mengintegrasikan dengan teknologi pendukung nya dengan lebih mudah</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59" y="1711250"/>
            <a:ext cx="4261287" cy="1159800"/>
          </a:xfrm>
          <a:prstGeom prst="rect">
            <a:avLst/>
          </a:prstGeom>
        </p:spPr>
        <p:txBody>
          <a:bodyPr spcFirstLastPara="1" wrap="square" lIns="91425" tIns="91425" rIns="91425" bIns="91425" anchor="b" anchorCtr="0">
            <a:noAutofit/>
          </a:bodyPr>
          <a:lstStyle/>
          <a:p>
            <a:pPr lvl="0"/>
            <a:r>
              <a:rPr lang="id" dirty="0" smtClean="0"/>
              <a:t>Environment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8</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800600481"/>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3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Maintenance Mode</a:t>
            </a:r>
            <a:endParaRPr dirty="0"/>
          </a:p>
        </p:txBody>
      </p:sp>
      <p:sp>
        <p:nvSpPr>
          <p:cNvPr id="2189" name="Google Shape;2189;p36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Saat kita akan melakukan maintenance di aplikasi kita, misal sedang melakukan perubahan database atau upgrade server, maka ada baiknya kita menggunakan Maintenance Mode di aplikasi Laravel kita</a:t>
            </a:r>
            <a:endParaRPr sz="1800" dirty="0"/>
          </a:p>
          <a:p>
            <a:pPr marL="457200" lvl="0" indent="-311150" algn="l" rtl="0">
              <a:spcBef>
                <a:spcPts val="0"/>
              </a:spcBef>
              <a:spcAft>
                <a:spcPts val="0"/>
              </a:spcAft>
              <a:buSzPts val="1300"/>
              <a:buChar char="●"/>
            </a:pPr>
            <a:r>
              <a:rPr lang="id" sz="1800" dirty="0"/>
              <a:t>Saat aplikasi kita sedang Maintenance Mode, secara otomatis semua request akan mengembalikan HTTP Exception 503</a:t>
            </a:r>
            <a:endParaRPr sz="1800" dirty="0"/>
          </a:p>
          <a:p>
            <a:pPr marL="457200" lvl="0" indent="-311150" algn="l" rtl="0">
              <a:spcBef>
                <a:spcPts val="0"/>
              </a:spcBef>
              <a:spcAft>
                <a:spcPts val="0"/>
              </a:spcAft>
              <a:buSzPts val="1300"/>
              <a:buChar char="●"/>
            </a:pPr>
            <a:r>
              <a:rPr lang="id" sz="1800" dirty="0"/>
              <a:t>Untuk menyalakan Maintenance Mode, kita bisa gunakan perintah :</a:t>
            </a:r>
            <a:br>
              <a:rPr lang="id" sz="1800" dirty="0"/>
            </a:br>
            <a:r>
              <a:rPr lang="id" sz="1800" dirty="0"/>
              <a:t>php artisan down</a:t>
            </a:r>
            <a:endParaRPr sz="1800" dirty="0"/>
          </a:p>
          <a:p>
            <a:pPr marL="457200" lvl="0" indent="-311150" algn="l" rtl="0">
              <a:spcBef>
                <a:spcPts val="0"/>
              </a:spcBef>
              <a:spcAft>
                <a:spcPts val="0"/>
              </a:spcAft>
              <a:buSzPts val="1300"/>
              <a:buChar char="●"/>
            </a:pPr>
            <a:r>
              <a:rPr lang="id" sz="1800" dirty="0"/>
              <a:t>Secara otomatis akan ada file di storage/framework/down</a:t>
            </a:r>
            <a:endParaRPr sz="18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364"/>
          <p:cNvSpPr txBox="1">
            <a:spLocks noGrp="1"/>
          </p:cNvSpPr>
          <p:nvPr>
            <p:ph type="title"/>
          </p:nvPr>
        </p:nvSpPr>
        <p:spPr>
          <a:xfrm>
            <a:off x="1407883" y="75406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Menghentikan </a:t>
            </a:r>
            <a:r>
              <a:rPr lang="id" dirty="0" smtClean="0"/>
              <a:t/>
            </a:r>
            <a:br>
              <a:rPr lang="id" dirty="0" smtClean="0"/>
            </a:br>
            <a:r>
              <a:rPr lang="id" dirty="0" smtClean="0"/>
              <a:t>Maintenance </a:t>
            </a:r>
            <a:r>
              <a:rPr lang="id" dirty="0"/>
              <a:t>Mode</a:t>
            </a:r>
            <a:endParaRPr dirty="0"/>
          </a:p>
        </p:txBody>
      </p:sp>
      <p:sp>
        <p:nvSpPr>
          <p:cNvPr id="2195" name="Google Shape;2195;p36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Untuk menghentikan maintenance mode, kita bisa gunakan perintah :</a:t>
            </a:r>
            <a:br>
              <a:rPr lang="id" sz="1800" dirty="0"/>
            </a:br>
            <a:r>
              <a:rPr lang="id" sz="1800" dirty="0"/>
              <a:t>php artisan </a:t>
            </a:r>
            <a:r>
              <a:rPr lang="id" sz="1800" dirty="0" smtClean="0"/>
              <a:t>up</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Secara otomatis file storage/framework/down akan dihapus</a:t>
            </a:r>
            <a:endParaRPr sz="18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365"/>
          <p:cNvSpPr txBox="1">
            <a:spLocks noGrp="1"/>
          </p:cNvSpPr>
          <p:nvPr>
            <p:ph type="title"/>
          </p:nvPr>
        </p:nvSpPr>
        <p:spPr>
          <a:xfrm>
            <a:off x="1434516" y="709680"/>
            <a:ext cx="3878400" cy="435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Mengakses Aplikasi </a:t>
            </a:r>
            <a:r>
              <a:rPr lang="id" dirty="0" smtClean="0"/>
              <a:t/>
            </a:r>
            <a:br>
              <a:rPr lang="id" dirty="0" smtClean="0"/>
            </a:br>
            <a:r>
              <a:rPr lang="id" dirty="0" smtClean="0"/>
              <a:t>ketika </a:t>
            </a:r>
            <a:r>
              <a:rPr lang="id" dirty="0"/>
              <a:t>Maintenance</a:t>
            </a:r>
            <a:endParaRPr dirty="0"/>
          </a:p>
        </p:txBody>
      </p:sp>
      <p:sp>
        <p:nvSpPr>
          <p:cNvPr id="2201" name="Google Shape;2201;p36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Kadang saat Maintenance Mode, ada kebutuhkan untuk kita mengakses aplikasi Laravel nya</a:t>
            </a:r>
            <a:endParaRPr sz="1600" dirty="0"/>
          </a:p>
          <a:p>
            <a:pPr marL="457200" lvl="0" indent="-311150" algn="l" rtl="0">
              <a:spcBef>
                <a:spcPts val="0"/>
              </a:spcBef>
              <a:spcAft>
                <a:spcPts val="0"/>
              </a:spcAft>
              <a:buSzPts val="1300"/>
              <a:buChar char="●"/>
            </a:pPr>
            <a:r>
              <a:rPr lang="id" sz="1600" dirty="0"/>
              <a:t>Untuk melakukan itu, kita perlu membuat secret ketika melakukan maintenance mode :</a:t>
            </a:r>
            <a:br>
              <a:rPr lang="id" sz="1600" dirty="0"/>
            </a:br>
            <a:r>
              <a:rPr lang="id" sz="1600" dirty="0"/>
              <a:t>php artisan down --secret=”yoursecretkeyhere”</a:t>
            </a:r>
            <a:endParaRPr sz="1600" dirty="0"/>
          </a:p>
          <a:p>
            <a:pPr marL="457200" lvl="0" indent="-311150" algn="l" rtl="0">
              <a:spcBef>
                <a:spcPts val="0"/>
              </a:spcBef>
              <a:spcAft>
                <a:spcPts val="0"/>
              </a:spcAft>
              <a:buSzPts val="1300"/>
              <a:buChar char="●"/>
            </a:pPr>
            <a:r>
              <a:rPr lang="id" sz="1600" dirty="0"/>
              <a:t>Selanjutnya kita bisa mengakses web kita dengan url :</a:t>
            </a:r>
            <a:br>
              <a:rPr lang="id" sz="1600" dirty="0"/>
            </a:br>
            <a:r>
              <a:rPr lang="id" sz="1600" u="sng" dirty="0">
                <a:solidFill>
                  <a:schemeClr val="hlink"/>
                </a:solidFill>
                <a:hlinkClick r:id="rId3"/>
              </a:rPr>
              <a:t>http://contoh.com/yoursecretkeyhere</a:t>
            </a:r>
            <a:endParaRPr sz="1600" dirty="0"/>
          </a:p>
          <a:p>
            <a:pPr marL="457200" lvl="0" indent="-311150" algn="l" rtl="0">
              <a:spcBef>
                <a:spcPts val="0"/>
              </a:spcBef>
              <a:spcAft>
                <a:spcPts val="0"/>
              </a:spcAft>
              <a:buSzPts val="1300"/>
              <a:buChar char="●"/>
            </a:pPr>
            <a:r>
              <a:rPr lang="id" sz="1600" dirty="0"/>
              <a:t>Nanti secara otomatis Laravel akan membuat Cookie secret key tersebut, sehingga kita bisa mengakses aplikasi Laravel walaupun sedang dalam Maintenance Mode</a:t>
            </a:r>
            <a:endParaRPr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2"/>
          <p:cNvSpPr txBox="1">
            <a:spLocks noGrp="1"/>
          </p:cNvSpPr>
          <p:nvPr>
            <p:ph type="title"/>
          </p:nvPr>
        </p:nvSpPr>
        <p:spPr>
          <a:xfrm>
            <a:off x="1407883"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Environment</a:t>
            </a:r>
            <a:endParaRPr sz="2400" dirty="0"/>
          </a:p>
        </p:txBody>
      </p:sp>
      <p:sp>
        <p:nvSpPr>
          <p:cNvPr id="380" name="Google Shape;380;p62"/>
          <p:cNvSpPr txBox="1">
            <a:spLocks noGrp="1"/>
          </p:cNvSpPr>
          <p:nvPr>
            <p:ph type="body" idx="1"/>
          </p:nvPr>
        </p:nvSpPr>
        <p:spPr>
          <a:prstGeom prst="rect">
            <a:avLst/>
          </a:prstGeom>
        </p:spPr>
        <p:txBody>
          <a:bodyPr spcFirstLastPara="1" wrap="square" lIns="91425" tIns="91425" rIns="91425" bIns="91425" anchor="t" anchorCtr="0">
            <a:normAutofit fontScale="85000" lnSpcReduction="20000"/>
          </a:bodyPr>
          <a:lstStyle/>
          <a:p>
            <a:pPr marL="457200" lvl="0" indent="-311150" algn="l" rtl="0">
              <a:spcBef>
                <a:spcPts val="0"/>
              </a:spcBef>
              <a:spcAft>
                <a:spcPts val="0"/>
              </a:spcAft>
              <a:buSzPts val="1300"/>
              <a:buChar char="●"/>
            </a:pPr>
            <a:r>
              <a:rPr lang="id" dirty="0"/>
              <a:t>Saat kita membuat aplikasi, kadang kita perlu menyimpan nilai konfigurasi di environment variable</a:t>
            </a:r>
            <a:endParaRPr dirty="0"/>
          </a:p>
          <a:p>
            <a:pPr marL="457200" lvl="0" indent="-311150" algn="l" rtl="0">
              <a:spcBef>
                <a:spcPts val="0"/>
              </a:spcBef>
              <a:spcAft>
                <a:spcPts val="0"/>
              </a:spcAft>
              <a:buSzPts val="1300"/>
              <a:buChar char="●"/>
            </a:pPr>
            <a:r>
              <a:rPr lang="id" dirty="0"/>
              <a:t>Laravel memiliki fitur untuk memudahkan kita mengambil data dari environment variable</a:t>
            </a:r>
            <a:endParaRPr dirty="0"/>
          </a:p>
          <a:p>
            <a:pPr marL="457200" lvl="0" indent="-311150" algn="l" rtl="0">
              <a:spcBef>
                <a:spcPts val="0"/>
              </a:spcBef>
              <a:spcAft>
                <a:spcPts val="0"/>
              </a:spcAft>
              <a:buSzPts val="1300"/>
              <a:buChar char="●"/>
            </a:pPr>
            <a:r>
              <a:rPr lang="id" dirty="0"/>
              <a:t>Kita bisa menggunakan function env(key) atau Env::get(key) untuk mendapatkan nilai dari environment variable</a:t>
            </a:r>
            <a:endParaRPr dirty="0"/>
          </a:p>
          <a:p>
            <a:pPr marL="457200" lvl="0" indent="-311150" algn="l" rtl="0">
              <a:spcBef>
                <a:spcPts val="0"/>
              </a:spcBef>
              <a:spcAft>
                <a:spcPts val="0"/>
              </a:spcAft>
              <a:buSzPts val="1300"/>
              <a:buChar char="●"/>
            </a:pPr>
            <a:r>
              <a:rPr lang="id" dirty="0"/>
              <a:t>Internal implementasi dari Environment variable di Laravel menggunakan library </a:t>
            </a:r>
            <a:r>
              <a:rPr lang="id" u="sng" dirty="0">
                <a:solidFill>
                  <a:schemeClr val="hlink"/>
                </a:solidFill>
                <a:hlinkClick r:id="rId3"/>
              </a:rPr>
              <a:t>https://github.com/vlucas/phpdotenv</a:t>
            </a:r>
            <a:r>
              <a:rPr lang="id" dirty="0"/>
              <a:t> </a:t>
            </a:r>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title"/>
          </p:nvPr>
        </p:nvSpPr>
        <p:spPr>
          <a:xfrm>
            <a:off x="1381250"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Kode : Environment Variable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11" y="2082256"/>
            <a:ext cx="6908478" cy="238321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4"/>
          <p:cNvSpPr txBox="1">
            <a:spLocks noGrp="1"/>
          </p:cNvSpPr>
          <p:nvPr>
            <p:ph type="title"/>
          </p:nvPr>
        </p:nvSpPr>
        <p:spPr>
          <a:xfrm>
            <a:off x="1372373" y="878356"/>
            <a:ext cx="4593421"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1800" dirty="0"/>
              <a:t>Kode : Test Environment Variable</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05" y="2011456"/>
            <a:ext cx="8334068" cy="2098007"/>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5"/>
          <p:cNvSpPr txBox="1">
            <a:spLocks noGrp="1"/>
          </p:cNvSpPr>
          <p:nvPr>
            <p:ph type="title"/>
          </p:nvPr>
        </p:nvSpPr>
        <p:spPr>
          <a:xfrm>
            <a:off x="1399005"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File .env</a:t>
            </a:r>
            <a:endParaRPr sz="2400" dirty="0"/>
          </a:p>
        </p:txBody>
      </p:sp>
      <p:sp>
        <p:nvSpPr>
          <p:cNvPr id="398" name="Google Shape;398;p65"/>
          <p:cNvSpPr txBox="1">
            <a:spLocks noGrp="1"/>
          </p:cNvSpPr>
          <p:nvPr>
            <p:ph type="body" idx="1"/>
          </p:nvPr>
        </p:nvSpPr>
        <p:spPr>
          <a:xfrm>
            <a:off x="1248085" y="1474427"/>
            <a:ext cx="6809700" cy="3112200"/>
          </a:xfrm>
          <a:prstGeom prst="rect">
            <a:avLst/>
          </a:prstGeom>
        </p:spPr>
        <p:txBody>
          <a:bodyPr spcFirstLastPara="1" wrap="square" lIns="91425" tIns="91425" rIns="91425" bIns="91425" anchor="t" anchorCtr="0">
            <a:normAutofit fontScale="85000" lnSpcReduction="20000"/>
          </a:bodyPr>
          <a:lstStyle/>
          <a:p>
            <a:pPr marL="457200" lvl="0" indent="-311150" algn="l" rtl="0">
              <a:lnSpc>
                <a:spcPct val="120000"/>
              </a:lnSpc>
              <a:spcBef>
                <a:spcPts val="0"/>
              </a:spcBef>
              <a:spcAft>
                <a:spcPts val="0"/>
              </a:spcAft>
              <a:buSzPts val="1300"/>
              <a:buChar char="●"/>
            </a:pPr>
            <a:r>
              <a:rPr lang="id" dirty="0"/>
              <a:t>Selain membaca dari environment variable, Laravel juga memiliki kemampuan untuk membaca nilai dari file .env yang terdapat di project Laravel</a:t>
            </a:r>
            <a:endParaRPr dirty="0"/>
          </a:p>
          <a:p>
            <a:pPr marL="457200" lvl="0" indent="-311150" algn="l" rtl="0">
              <a:spcBef>
                <a:spcPts val="0"/>
              </a:spcBef>
              <a:spcAft>
                <a:spcPts val="0"/>
              </a:spcAft>
              <a:buSzPts val="1300"/>
              <a:buChar char="●"/>
            </a:pPr>
            <a:r>
              <a:rPr lang="id" dirty="0"/>
              <a:t>Ini lebih mudah dibandingkan mengubah environment variable di sistem operasi</a:t>
            </a:r>
            <a:endParaRPr dirty="0"/>
          </a:p>
          <a:p>
            <a:pPr marL="457200" lvl="0" indent="-311150" algn="l" rtl="0">
              <a:spcBef>
                <a:spcPts val="0"/>
              </a:spcBef>
              <a:spcAft>
                <a:spcPts val="0"/>
              </a:spcAft>
              <a:buSzPts val="1300"/>
              <a:buChar char="●"/>
            </a:pPr>
            <a:r>
              <a:rPr lang="id" dirty="0"/>
              <a:t>Kita cukup menambah environment variable ke file .env</a:t>
            </a:r>
            <a:endParaRPr dirty="0"/>
          </a:p>
          <a:p>
            <a:pPr marL="457200" lvl="0" indent="-311150" algn="l" rtl="0">
              <a:spcBef>
                <a:spcPts val="0"/>
              </a:spcBef>
              <a:spcAft>
                <a:spcPts val="0"/>
              </a:spcAft>
              <a:buSzPts val="1300"/>
              <a:buChar char="●"/>
            </a:pPr>
            <a:r>
              <a:rPr lang="id" dirty="0"/>
              <a:t>File .env secara default di ignore di Git project Laravel, oleh karena itu, kita bisa menambahkan konfigurasi di local tanpa takut ter-commit ke Git Repository</a:t>
            </a:r>
            <a:endParaRP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6"/>
          <p:cNvSpPr txBox="1">
            <a:spLocks noGrp="1"/>
          </p:cNvSpPr>
          <p:nvPr>
            <p:ph type="title"/>
          </p:nvPr>
        </p:nvSpPr>
        <p:spPr>
          <a:xfrm>
            <a:off x="1380436" y="874767"/>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Kode : File .env</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275" y="275209"/>
            <a:ext cx="5034834" cy="466077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7"/>
          <p:cNvSpPr txBox="1">
            <a:spLocks noGrp="1"/>
          </p:cNvSpPr>
          <p:nvPr>
            <p:ph type="title"/>
          </p:nvPr>
        </p:nvSpPr>
        <p:spPr>
          <a:xfrm>
            <a:off x="1399005"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Default Value</a:t>
            </a:r>
            <a:endParaRPr sz="2400" dirty="0"/>
          </a:p>
        </p:txBody>
      </p:sp>
      <p:sp>
        <p:nvSpPr>
          <p:cNvPr id="410" name="Google Shape;410;p67"/>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Laravel mendukung default value untuk environment variable</a:t>
            </a:r>
            <a:endParaRPr sz="2000" dirty="0"/>
          </a:p>
          <a:p>
            <a:pPr marL="457200" lvl="0" indent="-311150" algn="l" rtl="0">
              <a:spcBef>
                <a:spcPts val="0"/>
              </a:spcBef>
              <a:spcAft>
                <a:spcPts val="0"/>
              </a:spcAft>
              <a:buSzPts val="1300"/>
              <a:buChar char="●"/>
            </a:pPr>
            <a:r>
              <a:rPr lang="id" sz="2000" dirty="0"/>
              <a:t>Default value adalah nilai yang akan digunakan ketika environment variable yang kita ambil tidak tersedia</a:t>
            </a:r>
            <a:endParaRPr sz="2000" dirty="0"/>
          </a:p>
          <a:p>
            <a:pPr marL="457200" lvl="0" indent="-311150" algn="l" rtl="0">
              <a:spcBef>
                <a:spcPts val="0"/>
              </a:spcBef>
              <a:spcAft>
                <a:spcPts val="0"/>
              </a:spcAft>
              <a:buSzPts val="1300"/>
              <a:buChar char="●"/>
            </a:pPr>
            <a:r>
              <a:rPr lang="id" sz="2000" dirty="0"/>
              <a:t>Kita bisa menggunakan function env(key, default) atau Env::get(key, default)</a:t>
            </a:r>
            <a:endParaRPr sz="2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id" dirty="0"/>
              <a:t>Kode : Default Environment Value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743" y="2035678"/>
            <a:ext cx="4537182" cy="17284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Application Environment</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9</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317527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Application Environment</a:t>
            </a:r>
            <a:endParaRPr sz="2400" dirty="0"/>
          </a:p>
        </p:txBody>
      </p:sp>
      <p:sp>
        <p:nvSpPr>
          <p:cNvPr id="427" name="Google Shape;427;p7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lnSpc>
                <a:spcPct val="120000"/>
              </a:lnSpc>
              <a:spcBef>
                <a:spcPts val="0"/>
              </a:spcBef>
              <a:spcAft>
                <a:spcPts val="0"/>
              </a:spcAft>
              <a:buSzPts val="1300"/>
              <a:buChar char="●"/>
            </a:pPr>
            <a:r>
              <a:rPr lang="id" sz="1800" dirty="0"/>
              <a:t>Saat membuat aplikasi, kadang kita ingin menentukan saat ini sedang berjalan di environment mana, misal di local, di dev, di staging, di qa atau di production</a:t>
            </a:r>
            <a:endParaRPr sz="1800" dirty="0"/>
          </a:p>
          <a:p>
            <a:pPr marL="457200" lvl="0" indent="-311150" algn="l" rtl="0">
              <a:spcBef>
                <a:spcPts val="0"/>
              </a:spcBef>
              <a:spcAft>
                <a:spcPts val="0"/>
              </a:spcAft>
              <a:buSzPts val="1300"/>
              <a:buChar char="●"/>
            </a:pPr>
            <a:r>
              <a:rPr lang="id" sz="1800" dirty="0"/>
              <a:t>Di Laravel, hal ini biasanya dilakukan dengan menggunakan environment variable APP_ENV</a:t>
            </a:r>
            <a:endParaRPr sz="1800" dirty="0"/>
          </a:p>
          <a:p>
            <a:pPr marL="457200" lvl="0" indent="-311150" algn="l" rtl="0">
              <a:spcBef>
                <a:spcPts val="0"/>
              </a:spcBef>
              <a:spcAft>
                <a:spcPts val="0"/>
              </a:spcAft>
              <a:buSzPts val="1300"/>
              <a:buChar char="●"/>
            </a:pPr>
            <a:r>
              <a:rPr lang="id" sz="1800" dirty="0"/>
              <a:t>Dan untuk mengecek saat ini sedang berjalan di environment apa, kita bisa menggunakan function App::environment(value) atau App::environment([value1, value2]), dimana akan return true jika benar</a:t>
            </a:r>
            <a:endParaRPr sz="1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1526321" y="85701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Model View Controller</a:t>
            </a:r>
            <a:endParaRPr sz="2400" dirty="0"/>
          </a:p>
        </p:txBody>
      </p:sp>
      <p:sp>
        <p:nvSpPr>
          <p:cNvPr id="212" name="Google Shape;212;p33"/>
          <p:cNvSpPr txBox="1">
            <a:spLocks noGrp="1"/>
          </p:cNvSpPr>
          <p:nvPr>
            <p:ph type="body" idx="1"/>
          </p:nvPr>
        </p:nvSpPr>
        <p:spPr>
          <a:prstGeom prst="rect">
            <a:avLst/>
          </a:prstGeom>
        </p:spPr>
        <p:txBody>
          <a:bodyPr spcFirstLastPara="1" wrap="square" lIns="91425" tIns="91425" rIns="91425" bIns="91425" anchor="t" anchorCtr="0">
            <a:normAutofit/>
          </a:bodyPr>
          <a:lstStyle/>
          <a:p>
            <a:pPr marL="146050" lvl="0" indent="0" algn="l" rtl="0">
              <a:spcBef>
                <a:spcPts val="0"/>
              </a:spcBef>
              <a:spcAft>
                <a:spcPts val="0"/>
              </a:spcAft>
              <a:buSzPts val="1300"/>
              <a:buNone/>
            </a:pPr>
            <a:r>
              <a:rPr lang="id" sz="2000" dirty="0"/>
              <a:t>Laravel sendiri </a:t>
            </a:r>
            <a:r>
              <a:rPr lang="id" sz="2000" dirty="0" smtClean="0"/>
              <a:t>menggunakan konsep </a:t>
            </a:r>
            <a:r>
              <a:rPr lang="id" sz="2000" dirty="0"/>
              <a:t>MVC (Model View Controller</a:t>
            </a:r>
            <a:r>
              <a:rPr lang="id" sz="2000" dirty="0" smtClean="0"/>
              <a:t>) yang membantu mempermudah kita saat mendevelop project.</a:t>
            </a:r>
            <a:endParaRPr sz="2000" dirty="0"/>
          </a:p>
          <a:p>
            <a:pPr marL="146050" lvl="0" indent="0" algn="l" rtl="0">
              <a:spcBef>
                <a:spcPts val="0"/>
              </a:spcBef>
              <a:spcAft>
                <a:spcPts val="0"/>
              </a:spcAft>
              <a:buSzPts val="1300"/>
              <a:buNone/>
            </a:pPr>
            <a:r>
              <a:rPr lang="id" sz="2000" dirty="0"/>
              <a:t>Sehingga jika kita sudah terbiasa dengan konsep tersebut, kita akan dengan mudah menggunakan </a:t>
            </a:r>
            <a:r>
              <a:rPr lang="id" sz="2000" dirty="0" smtClean="0"/>
              <a:t>Laravel</a:t>
            </a:r>
            <a:endParaRPr sz="2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71"/>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PHP Unit </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374" y="1908372"/>
            <a:ext cx="5526869" cy="183800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Application Environment</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23" y="1870045"/>
            <a:ext cx="5680427" cy="1734289"/>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Configuration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10</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7609625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74"/>
          <p:cNvSpPr txBox="1">
            <a:spLocks noGrp="1"/>
          </p:cNvSpPr>
          <p:nvPr>
            <p:ph type="title"/>
          </p:nvPr>
        </p:nvSpPr>
        <p:spPr>
          <a:xfrm>
            <a:off x="1487782"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Configuration</a:t>
            </a:r>
            <a:endParaRPr sz="2400" dirty="0"/>
          </a:p>
        </p:txBody>
      </p:sp>
      <p:sp>
        <p:nvSpPr>
          <p:cNvPr id="450" name="Google Shape;450;p7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Environment variable cocok digunakan untuk jenis konfigurasi yang memang butuh berubah-ubah nilainya, dan terintegrasi dengan baik dengan environment variable di sistem operasi </a:t>
            </a:r>
            <a:endParaRPr sz="1800" dirty="0"/>
          </a:p>
          <a:p>
            <a:pPr marL="457200" lvl="0" indent="-311150" algn="l" rtl="0">
              <a:spcBef>
                <a:spcPts val="0"/>
              </a:spcBef>
              <a:spcAft>
                <a:spcPts val="0"/>
              </a:spcAft>
              <a:buSzPts val="1300"/>
              <a:buChar char="●"/>
            </a:pPr>
            <a:r>
              <a:rPr lang="id" sz="1800" dirty="0"/>
              <a:t>Laravel juga mendukung penulisan konfigurasi dengan menggunakan PHP Code, konfigurasi ini biasanya digunakan ketika memang dibutuhkan tidak terlalu sering berubah, dan biasanya pengaturannya hampir sama untuk tiap lokasi dijalankan aplikasi</a:t>
            </a:r>
            <a:endParaRPr sz="1800" dirty="0"/>
          </a:p>
          <a:p>
            <a:pPr marL="457200" lvl="0" indent="-311150" algn="l" rtl="0">
              <a:spcBef>
                <a:spcPts val="0"/>
              </a:spcBef>
              <a:spcAft>
                <a:spcPts val="0"/>
              </a:spcAft>
              <a:buSzPts val="1300"/>
              <a:buChar char="●"/>
            </a:pPr>
            <a:r>
              <a:rPr lang="id" sz="1800" dirty="0"/>
              <a:t>Namun saat menggunakan fitur Laravel Configuration, kita juga tetap bisa mengakses Environment Variable</a:t>
            </a:r>
            <a:endParaRPr sz="1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5"/>
          <p:cNvSpPr txBox="1">
            <a:spLocks noGrp="1"/>
          </p:cNvSpPr>
          <p:nvPr>
            <p:ph type="title"/>
          </p:nvPr>
        </p:nvSpPr>
        <p:spPr>
          <a:xfrm>
            <a:off x="1461149" y="88723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Folder Configuration</a:t>
            </a:r>
            <a:endParaRPr sz="2400" dirty="0"/>
          </a:p>
        </p:txBody>
      </p:sp>
      <p:sp>
        <p:nvSpPr>
          <p:cNvPr id="456" name="Google Shape;456;p75"/>
          <p:cNvSpPr txBox="1">
            <a:spLocks noGrp="1"/>
          </p:cNvSpPr>
          <p:nvPr>
            <p:ph type="body" idx="1"/>
          </p:nvPr>
        </p:nvSpPr>
        <p:spPr>
          <a:xfrm>
            <a:off x="729450" y="2078875"/>
            <a:ext cx="38424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Laravel menyimpan semua konfigurasi di folder config yang terdapat di project</a:t>
            </a:r>
            <a:endParaRPr sz="1800" dirty="0"/>
          </a:p>
          <a:p>
            <a:pPr marL="457200" lvl="0" indent="-311150" algn="l" rtl="0">
              <a:spcBef>
                <a:spcPts val="0"/>
              </a:spcBef>
              <a:spcAft>
                <a:spcPts val="0"/>
              </a:spcAft>
              <a:buSzPts val="1300"/>
              <a:buChar char="●"/>
            </a:pPr>
            <a:r>
              <a:rPr lang="id" sz="1800" dirty="0"/>
              <a:t>Dan prefix dari konfigurasi diawali dengan file php yang terdapat di project tersebut</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362" y="658038"/>
            <a:ext cx="1838660" cy="4414441"/>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6"/>
          <p:cNvSpPr txBox="1">
            <a:spLocks noGrp="1"/>
          </p:cNvSpPr>
          <p:nvPr>
            <p:ph type="title"/>
          </p:nvPr>
        </p:nvSpPr>
        <p:spPr>
          <a:xfrm>
            <a:off x="1381250" y="833969"/>
            <a:ext cx="565874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File Konfigurasi</a:t>
            </a:r>
            <a:endParaRPr sz="2400" dirty="0"/>
          </a:p>
        </p:txBody>
      </p:sp>
      <p:sp>
        <p:nvSpPr>
          <p:cNvPr id="463" name="Google Shape;463;p76"/>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file konfigurasi, kita cukup membuat file php di dalam folder </a:t>
            </a:r>
            <a:r>
              <a:rPr lang="id" sz="2000" dirty="0" smtClean="0"/>
              <a:t>config</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Lalu di dalam file tersebut, kita cukup return konfigurasi dalam bentuk array</a:t>
            </a:r>
            <a:endParaRPr sz="2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7"/>
          <p:cNvSpPr txBox="1">
            <a:spLocks noGrp="1"/>
          </p:cNvSpPr>
          <p:nvPr>
            <p:ph type="title"/>
          </p:nvPr>
        </p:nvSpPr>
        <p:spPr>
          <a:xfrm>
            <a:off x="1416761"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contoh.php</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60" y="1839130"/>
            <a:ext cx="5223956" cy="262793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8"/>
          <p:cNvSpPr txBox="1">
            <a:spLocks noGrp="1"/>
          </p:cNvSpPr>
          <p:nvPr>
            <p:ph type="title"/>
          </p:nvPr>
        </p:nvSpPr>
        <p:spPr>
          <a:xfrm>
            <a:off x="139012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Mengambil Konfigurasi</a:t>
            </a:r>
            <a:endParaRPr sz="2400" dirty="0"/>
          </a:p>
        </p:txBody>
      </p:sp>
      <p:sp>
        <p:nvSpPr>
          <p:cNvPr id="475" name="Google Shape;475;p78"/>
          <p:cNvSpPr txBox="1">
            <a:spLocks noGrp="1"/>
          </p:cNvSpPr>
          <p:nvPr>
            <p:ph type="body" idx="1"/>
          </p:nvPr>
        </p:nvSpPr>
        <p:spPr>
          <a:xfrm>
            <a:off x="1248085" y="1367896"/>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Untuk mengambil konfigurasi di file konfigurasi, kita bisa menggunakan function config(key, default)</a:t>
            </a:r>
            <a:endParaRPr sz="1800" dirty="0"/>
          </a:p>
          <a:p>
            <a:pPr marL="457200" lvl="0" indent="-311150" algn="l" rtl="0">
              <a:spcBef>
                <a:spcPts val="0"/>
              </a:spcBef>
              <a:spcAft>
                <a:spcPts val="0"/>
              </a:spcAft>
              <a:buSzPts val="1300"/>
              <a:buChar char="●"/>
            </a:pPr>
            <a:r>
              <a:rPr lang="id" sz="1800" dirty="0"/>
              <a:t>Dimana pembuatan key pada config diawali dengan nama file, lalu diikuti dengan key yang terdapat di dalam return value nya</a:t>
            </a:r>
            <a:endParaRPr sz="1800" dirty="0"/>
          </a:p>
          <a:p>
            <a:pPr marL="457200" lvl="0" indent="-311150" algn="l" rtl="0">
              <a:spcBef>
                <a:spcPts val="0"/>
              </a:spcBef>
              <a:spcAft>
                <a:spcPts val="0"/>
              </a:spcAft>
              <a:buSzPts val="1300"/>
              <a:buChar char="●"/>
            </a:pPr>
            <a:r>
              <a:rPr lang="id" sz="1800" dirty="0"/>
              <a:t>Tiap nested array menggunakan . (titik) </a:t>
            </a:r>
            <a:endParaRPr sz="1800" dirty="0"/>
          </a:p>
          <a:p>
            <a:pPr marL="457200" lvl="0" indent="-311150" algn="l" rtl="0">
              <a:spcBef>
                <a:spcPts val="0"/>
              </a:spcBef>
              <a:spcAft>
                <a:spcPts val="0"/>
              </a:spcAft>
              <a:buSzPts val="1300"/>
              <a:buChar char="●"/>
            </a:pPr>
            <a:r>
              <a:rPr lang="id" sz="1800" dirty="0"/>
              <a:t>Misal contoh.author.first, artinya kita ambil konfigurasi dari file contoh.php, lalu ambil data array key author, dan di dalamnya kita ambil data key first</a:t>
            </a:r>
            <a:endParaRPr sz="1800" dirty="0"/>
          </a:p>
          <a:p>
            <a:pPr marL="457200" lvl="0" indent="-311150" algn="l" rtl="0">
              <a:spcBef>
                <a:spcPts val="0"/>
              </a:spcBef>
              <a:spcAft>
                <a:spcPts val="0"/>
              </a:spcAft>
              <a:buSzPts val="1300"/>
              <a:buChar char="●"/>
            </a:pPr>
            <a:r>
              <a:rPr lang="id" sz="1800" dirty="0"/>
              <a:t>Sama seperti function env(), function config() juga memiliki parameter default value jika key konfigurasinya tidak tersedia</a:t>
            </a:r>
            <a:endParaRPr sz="18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9"/>
          <p:cNvSpPr txBox="1">
            <a:spLocks noGrp="1"/>
          </p:cNvSpPr>
          <p:nvPr>
            <p:ph type="title"/>
          </p:nvPr>
        </p:nvSpPr>
        <p:spPr>
          <a:xfrm>
            <a:off x="1443393" y="878356"/>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Config Test</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41" y="1713789"/>
            <a:ext cx="4820323" cy="290553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Configuration Cache</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11</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666892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1455300" y="897262"/>
            <a:ext cx="7688700" cy="53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 sz="2400" dirty="0"/>
              <a:t>Versi Laravel</a:t>
            </a:r>
            <a:endParaRPr sz="2400" dirty="0"/>
          </a:p>
        </p:txBody>
      </p:sp>
      <p:pic>
        <p:nvPicPr>
          <p:cNvPr id="218" name="Google Shape;218;p34"/>
          <p:cNvPicPr preferRelativeResize="0"/>
          <p:nvPr/>
        </p:nvPicPr>
        <p:blipFill>
          <a:blip r:embed="rId3">
            <a:alphaModFix/>
          </a:blip>
          <a:stretch>
            <a:fillRect/>
          </a:stretch>
        </p:blipFill>
        <p:spPr>
          <a:xfrm>
            <a:off x="826667" y="1556749"/>
            <a:ext cx="7259854" cy="2984850"/>
          </a:xfrm>
          <a:prstGeom prst="rect">
            <a:avLst/>
          </a:prstGeom>
          <a:noFill/>
          <a:ln>
            <a:noFill/>
          </a:ln>
        </p:spPr>
      </p:pic>
      <p:sp>
        <p:nvSpPr>
          <p:cNvPr id="219" name="Google Shape;219;p34"/>
          <p:cNvSpPr txBox="1"/>
          <p:nvPr/>
        </p:nvSpPr>
        <p:spPr>
          <a:xfrm>
            <a:off x="906565" y="4476393"/>
            <a:ext cx="914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u="sng" dirty="0">
                <a:solidFill>
                  <a:schemeClr val="hlink"/>
                </a:solidFill>
                <a:hlinkClick r:id="rId4"/>
              </a:rPr>
              <a:t>https://laravel.com/docs/master/releases</a:t>
            </a:r>
            <a:r>
              <a:rPr lang="id" dirty="0"/>
              <a:t> </a:t>
            </a:r>
            <a:endParaRP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81"/>
          <p:cNvSpPr txBox="1">
            <a:spLocks noGrp="1"/>
          </p:cNvSpPr>
          <p:nvPr>
            <p:ph type="title"/>
          </p:nvPr>
        </p:nvSpPr>
        <p:spPr>
          <a:xfrm>
            <a:off x="1452272"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Configuration Cache</a:t>
            </a:r>
            <a:endParaRPr sz="2400" dirty="0"/>
          </a:p>
        </p:txBody>
      </p:sp>
      <p:sp>
        <p:nvSpPr>
          <p:cNvPr id="492" name="Google Shape;492;p81"/>
          <p:cNvSpPr txBox="1">
            <a:spLocks noGrp="1"/>
          </p:cNvSpPr>
          <p:nvPr>
            <p:ph type="body" idx="1"/>
          </p:nvPr>
        </p:nvSpPr>
        <p:spPr>
          <a:xfrm>
            <a:off x="1239207" y="141228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Saat kita membuat terlalu banyak file konfigurasi, lama-lama maka akan membuat proses baca konfigurasi menjadi lambat karena Laravel harus membaca file setiap kali kita mengambil konfigurasi</a:t>
            </a:r>
            <a:endParaRPr sz="1600" dirty="0"/>
          </a:p>
          <a:p>
            <a:pPr marL="457200" lvl="0" indent="-311150" algn="l" rtl="0">
              <a:spcBef>
                <a:spcPts val="0"/>
              </a:spcBef>
              <a:spcAft>
                <a:spcPts val="0"/>
              </a:spcAft>
              <a:buSzPts val="1300"/>
              <a:buChar char="●"/>
            </a:pPr>
            <a:r>
              <a:rPr lang="id" sz="1600" dirty="0"/>
              <a:t>Pada saat proses development, hal ini mungkin bukan masalah, namun jika sudah masuk ke production, maka ini bisa memperlambat performa aplikasi Laravel kita</a:t>
            </a:r>
            <a:endParaRPr sz="1600" dirty="0"/>
          </a:p>
          <a:p>
            <a:pPr marL="457200" lvl="0" indent="-311150" algn="l" rtl="0">
              <a:spcBef>
                <a:spcPts val="0"/>
              </a:spcBef>
              <a:spcAft>
                <a:spcPts val="0"/>
              </a:spcAft>
              <a:buSzPts val="1300"/>
              <a:buChar char="●"/>
            </a:pPr>
            <a:r>
              <a:rPr lang="id" sz="1600" dirty="0"/>
              <a:t>Laravel memiliki fitur untuk meng-cache data konfigurasi yang kita buat menjadi satu file sehingga proses membacanya lebih cepat karena datanya langsung di load saat aplikasi berjalan</a:t>
            </a:r>
            <a:endParaRPr sz="1600" dirty="0"/>
          </a:p>
          <a:p>
            <a:pPr marL="457200" lvl="0" indent="-311150" algn="l" rtl="0">
              <a:spcBef>
                <a:spcPts val="0"/>
              </a:spcBef>
              <a:spcAft>
                <a:spcPts val="0"/>
              </a:spcAft>
              <a:buSzPts val="1300"/>
              <a:buChar char="●"/>
            </a:pPr>
            <a:r>
              <a:rPr lang="id" sz="1600" dirty="0"/>
              <a:t>Untuk membuat configuration cache, kita bisa gunakan perintah :</a:t>
            </a:r>
            <a:br>
              <a:rPr lang="id" sz="1600" dirty="0"/>
            </a:br>
            <a:r>
              <a:rPr lang="id" sz="1600" dirty="0"/>
              <a:t>php artisan config:cache</a:t>
            </a:r>
            <a:endParaRPr sz="1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82"/>
          <p:cNvSpPr txBox="1">
            <a:spLocks noGrp="1"/>
          </p:cNvSpPr>
          <p:nvPr>
            <p:ph type="title"/>
          </p:nvPr>
        </p:nvSpPr>
        <p:spPr>
          <a:xfrm>
            <a:off x="1455300" y="857089"/>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Lokasi Configuration Cache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23" y="593310"/>
            <a:ext cx="3212731" cy="4200302"/>
          </a:xfrm>
          <a:prstGeom prst="rect">
            <a:avLst/>
          </a:prstGeom>
        </p:spPr>
      </p:pic>
      <p:grpSp>
        <p:nvGrpSpPr>
          <p:cNvPr id="4" name="Google Shape;856;p48"/>
          <p:cNvGrpSpPr/>
          <p:nvPr/>
        </p:nvGrpSpPr>
        <p:grpSpPr>
          <a:xfrm>
            <a:off x="915632" y="1017553"/>
            <a:ext cx="263770" cy="207327"/>
            <a:chOff x="2594050" y="1631825"/>
            <a:chExt cx="439625" cy="439625"/>
          </a:xfrm>
        </p:grpSpPr>
        <p:sp>
          <p:nvSpPr>
            <p:cNvPr id="5" name="Google Shape;857;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8;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9;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60;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83"/>
          <p:cNvSpPr txBox="1">
            <a:spLocks noGrp="1"/>
          </p:cNvSpPr>
          <p:nvPr>
            <p:ph type="title"/>
          </p:nvPr>
        </p:nvSpPr>
        <p:spPr>
          <a:xfrm>
            <a:off x="1336861" y="896111"/>
            <a:ext cx="6182524"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Hapus Configuration Cache</a:t>
            </a:r>
            <a:endParaRPr dirty="0"/>
          </a:p>
        </p:txBody>
      </p:sp>
      <p:sp>
        <p:nvSpPr>
          <p:cNvPr id="504" name="Google Shape;504;p83"/>
          <p:cNvSpPr txBox="1">
            <a:spLocks noGrp="1"/>
          </p:cNvSpPr>
          <p:nvPr>
            <p:ph type="body" idx="1"/>
          </p:nvPr>
        </p:nvSpPr>
        <p:spPr>
          <a:xfrm>
            <a:off x="1159308" y="1359018"/>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Ketika file cache sudah dibuat, jika kita menambah konfigurasi di file php yang terdapat di folder config, maka config tersebut tidak akan bisa </a:t>
            </a:r>
            <a:r>
              <a:rPr lang="id" sz="1800" dirty="0" smtClean="0"/>
              <a:t>diakses.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Hal ini karena Laravel akan selalu menggunakan configuration cache jika ada, oleh karena itu kita bisa buat ulang cache nya, atau jika ingin menghapus cache nya, kita bisa gunakan perintah :</a:t>
            </a:r>
            <a:br>
              <a:rPr lang="id" sz="1800" dirty="0"/>
            </a:br>
            <a:r>
              <a:rPr lang="id" sz="1800" dirty="0"/>
              <a:t>php artisan config:clear</a:t>
            </a:r>
            <a:endParaRPr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Dependency Injection</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25968931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5"/>
          <p:cNvSpPr txBox="1">
            <a:spLocks noGrp="1"/>
          </p:cNvSpPr>
          <p:nvPr>
            <p:ph type="title"/>
          </p:nvPr>
        </p:nvSpPr>
        <p:spPr>
          <a:xfrm>
            <a:off x="1319106" y="86948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a:t>
            </a:r>
            <a:endParaRPr sz="2400" dirty="0"/>
          </a:p>
        </p:txBody>
      </p:sp>
      <p:sp>
        <p:nvSpPr>
          <p:cNvPr id="515" name="Google Shape;515;p85"/>
          <p:cNvSpPr txBox="1">
            <a:spLocks noGrp="1"/>
          </p:cNvSpPr>
          <p:nvPr>
            <p:ph type="body" idx="1"/>
          </p:nvPr>
        </p:nvSpPr>
        <p:spPr>
          <a:xfrm>
            <a:off x="1123797" y="1430040"/>
            <a:ext cx="6809700" cy="3112200"/>
          </a:xfrm>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2000" dirty="0"/>
              <a:t>Di dalam pengembangan perangkat lunak, ada konsep yang namanya Dependency </a:t>
            </a:r>
            <a:r>
              <a:rPr lang="id" sz="2000" dirty="0" smtClean="0"/>
              <a:t>Injection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Dependency Injection adalah teknik dimana sebuah object menerima object lain yang </a:t>
            </a:r>
            <a:r>
              <a:rPr lang="id" sz="2000" dirty="0" smtClean="0"/>
              <a:t>dibutuhkan </a:t>
            </a:r>
            <a:r>
              <a:rPr lang="id" sz="2000" dirty="0"/>
              <a:t>atau istilahnya </a:t>
            </a:r>
            <a:r>
              <a:rPr lang="id" sz="2000" dirty="0" smtClean="0"/>
              <a:t>dependencies</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Saat kita membuat object, sering sekali kita membuat object yang butuh object </a:t>
            </a:r>
            <a:r>
              <a:rPr lang="id" sz="2000" dirty="0" smtClean="0"/>
              <a:t>lain</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u="sng" dirty="0">
                <a:solidFill>
                  <a:schemeClr val="hlink"/>
                </a:solidFill>
                <a:hlinkClick r:id="rId3"/>
              </a:rPr>
              <a:t>https://en.wikipedia.org/wiki/Dependency_injection</a:t>
            </a:r>
            <a:r>
              <a:rPr lang="id" sz="2000" dirty="0"/>
              <a:t> </a:t>
            </a:r>
            <a:endParaRPr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6"/>
          <p:cNvSpPr txBox="1">
            <a:spLocks noGrp="1"/>
          </p:cNvSpPr>
          <p:nvPr>
            <p:ph type="title"/>
          </p:nvPr>
        </p:nvSpPr>
        <p:spPr>
          <a:xfrm>
            <a:off x="1434516"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Foo Class</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159" y="1956042"/>
            <a:ext cx="4410691" cy="204816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7"/>
          <p:cNvSpPr txBox="1">
            <a:spLocks noGrp="1"/>
          </p:cNvSpPr>
          <p:nvPr>
            <p:ph type="title"/>
          </p:nvPr>
        </p:nvSpPr>
        <p:spPr>
          <a:xfrm>
            <a:off x="1430448" y="86947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Kode : Bar Class</a:t>
            </a:r>
            <a:endParaRPr sz="24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577" y="1641055"/>
            <a:ext cx="4591900" cy="324924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8"/>
          <p:cNvSpPr txBox="1">
            <a:spLocks noGrp="1"/>
          </p:cNvSpPr>
          <p:nvPr>
            <p:ph type="title"/>
          </p:nvPr>
        </p:nvSpPr>
        <p:spPr>
          <a:xfrm>
            <a:off x="1399005"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Foo dan Bar</a:t>
            </a:r>
            <a:endParaRPr sz="2400" dirty="0"/>
          </a:p>
        </p:txBody>
      </p:sp>
      <p:sp>
        <p:nvSpPr>
          <p:cNvPr id="533" name="Google Shape;533;p88"/>
          <p:cNvSpPr txBox="1">
            <a:spLocks noGrp="1"/>
          </p:cNvSpPr>
          <p:nvPr>
            <p:ph type="body" idx="1"/>
          </p:nvPr>
        </p:nvSpPr>
        <p:spPr>
          <a:xfrm>
            <a:off x="1168185" y="1305751"/>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Dari class Foo dan Bar kita tahu bahwa Bar membutuhkan Foo, artinya Bar depends-on Foo, atau Foo adalah dependency untuk Bar</a:t>
            </a:r>
            <a:endParaRPr sz="1800" dirty="0"/>
          </a:p>
          <a:p>
            <a:pPr marL="457200" lvl="0" indent="-311150" algn="l" rtl="0">
              <a:spcBef>
                <a:spcPts val="0"/>
              </a:spcBef>
              <a:spcAft>
                <a:spcPts val="0"/>
              </a:spcAft>
              <a:buSzPts val="1300"/>
              <a:buChar char="●"/>
            </a:pPr>
            <a:r>
              <a:rPr lang="id" sz="1800" dirty="0"/>
              <a:t>Dependency Injection berarti kita perlu memasukkan object Foo ke dalam Bar, sehingga Bar bisa menggunakan object Foo</a:t>
            </a:r>
            <a:endParaRPr sz="1800" dirty="0"/>
          </a:p>
          <a:p>
            <a:pPr marL="457200" lvl="0" indent="-311150" algn="l" rtl="0">
              <a:spcBef>
                <a:spcPts val="0"/>
              </a:spcBef>
              <a:spcAft>
                <a:spcPts val="0"/>
              </a:spcAft>
              <a:buSzPts val="1300"/>
              <a:buChar char="●"/>
            </a:pPr>
            <a:r>
              <a:rPr lang="id" sz="1800" dirty="0"/>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sz="18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Dependency Injection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867" y="1880461"/>
            <a:ext cx="5604691" cy="2070102"/>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Service Container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13</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4291043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1461149" y="904990"/>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Library</a:t>
            </a:r>
            <a:endParaRPr sz="2400" dirty="0"/>
          </a:p>
        </p:txBody>
      </p:sp>
      <p:sp>
        <p:nvSpPr>
          <p:cNvPr id="225" name="Google Shape;225;p35"/>
          <p:cNvSpPr txBox="1">
            <a:spLocks noGrp="1"/>
          </p:cNvSpPr>
          <p:nvPr>
            <p:ph type="body" idx="1"/>
          </p:nvPr>
        </p:nvSpPr>
        <p:spPr>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Laravel sendiri sebenarnya tidak membuat semua bagian pada framework nya sendiri</a:t>
            </a:r>
            <a:endParaRPr dirty="0"/>
          </a:p>
          <a:p>
            <a:pPr marL="457200" lvl="0" indent="-311150" algn="l" rtl="0">
              <a:spcBef>
                <a:spcPts val="0"/>
              </a:spcBef>
              <a:spcAft>
                <a:spcPts val="0"/>
              </a:spcAft>
              <a:buSzPts val="1300"/>
              <a:buChar char="●"/>
            </a:pPr>
            <a:r>
              <a:rPr lang="id" dirty="0"/>
              <a:t>Beberapa bagian menggunakan library yang sudah populer di </a:t>
            </a:r>
            <a:r>
              <a:rPr lang="id" dirty="0" smtClean="0"/>
              <a:t>PHP</a:t>
            </a:r>
            <a:r>
              <a:rPr lang="id" dirty="0"/>
              <a:t>.</a:t>
            </a:r>
            <a:endParaRPr dirty="0"/>
          </a:p>
          <a:p>
            <a:pPr marL="457200" lvl="0" indent="-311150" algn="l" rtl="0">
              <a:spcBef>
                <a:spcPts val="0"/>
              </a:spcBef>
              <a:spcAft>
                <a:spcPts val="0"/>
              </a:spcAft>
              <a:buSzPts val="1300"/>
              <a:buChar char="●"/>
            </a:pPr>
            <a:r>
              <a:rPr lang="id" dirty="0"/>
              <a:t>Contohnya untuk project management, Laravel menggunakan Composer</a:t>
            </a:r>
            <a:endParaRPr dirty="0"/>
          </a:p>
          <a:p>
            <a:pPr marL="457200" lvl="0" indent="-311150" algn="l" rtl="0">
              <a:spcBef>
                <a:spcPts val="0"/>
              </a:spcBef>
              <a:spcAft>
                <a:spcPts val="0"/>
              </a:spcAft>
              <a:buSzPts val="1300"/>
              <a:buChar char="●"/>
            </a:pPr>
            <a:r>
              <a:rPr lang="id" dirty="0"/>
              <a:t>Untuk Logging, Laravel menggunakan Monolog</a:t>
            </a:r>
            <a:endParaRPr dirty="0"/>
          </a:p>
          <a:p>
            <a:pPr marL="457200" lvl="0" indent="-311150" algn="l" rtl="0">
              <a:spcBef>
                <a:spcPts val="0"/>
              </a:spcBef>
              <a:spcAft>
                <a:spcPts val="0"/>
              </a:spcAft>
              <a:buSzPts val="1300"/>
              <a:buChar char="●"/>
            </a:pPr>
            <a:r>
              <a:rPr lang="id" dirty="0"/>
              <a:t>Untuk Unit Test, Laravel menggunakan PHPUnit</a:t>
            </a:r>
            <a:endParaRPr dirty="0"/>
          </a:p>
          <a:p>
            <a:pPr marL="457200" lvl="0" indent="-311150" algn="l" rtl="0">
              <a:spcBef>
                <a:spcPts val="0"/>
              </a:spcBef>
              <a:spcAft>
                <a:spcPts val="0"/>
              </a:spcAft>
              <a:buSzPts val="1300"/>
              <a:buChar char="●"/>
            </a:pPr>
            <a:r>
              <a:rPr lang="id" dirty="0"/>
              <a:t>Dan lain-lain</a:t>
            </a:r>
            <a:endParaRP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91"/>
          <p:cNvSpPr txBox="1">
            <a:spLocks noGrp="1"/>
          </p:cNvSpPr>
          <p:nvPr>
            <p:ph type="title"/>
          </p:nvPr>
        </p:nvSpPr>
        <p:spPr>
          <a:xfrm>
            <a:off x="1443394"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Container</a:t>
            </a:r>
            <a:endParaRPr sz="2400" dirty="0"/>
          </a:p>
        </p:txBody>
      </p:sp>
      <p:sp>
        <p:nvSpPr>
          <p:cNvPr id="550" name="Google Shape;550;p91"/>
          <p:cNvSpPr txBox="1">
            <a:spLocks noGrp="1"/>
          </p:cNvSpPr>
          <p:nvPr>
            <p:ph type="body" idx="1"/>
          </p:nvPr>
        </p:nvSpPr>
        <p:spPr>
          <a:xfrm>
            <a:off x="1265841" y="137677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Sebelumnya kita sudah mencoba melakukan Dependency Injection secara manual</a:t>
            </a:r>
            <a:endParaRPr sz="2000" dirty="0"/>
          </a:p>
          <a:p>
            <a:pPr marL="457200" lvl="0" indent="-311150" algn="l" rtl="0">
              <a:spcBef>
                <a:spcPts val="0"/>
              </a:spcBef>
              <a:spcAft>
                <a:spcPts val="0"/>
              </a:spcAft>
              <a:buSzPts val="1300"/>
              <a:buChar char="●"/>
            </a:pPr>
            <a:r>
              <a:rPr lang="id" sz="2000" dirty="0"/>
              <a:t>Laravel memiliki fitur Dependency Injection secara otomatis, dan ini wajib dikuasai agar lebih mudah membuat aplikasi menggunakan Laravel</a:t>
            </a:r>
            <a:endParaRPr sz="2000" dirty="0"/>
          </a:p>
          <a:p>
            <a:pPr marL="457200" lvl="0" indent="-311150" algn="l" rtl="0">
              <a:spcBef>
                <a:spcPts val="0"/>
              </a:spcBef>
              <a:spcAft>
                <a:spcPts val="0"/>
              </a:spcAft>
              <a:buSzPts val="1300"/>
              <a:buChar char="●"/>
            </a:pPr>
            <a:r>
              <a:rPr lang="id" sz="2000" dirty="0"/>
              <a:t>Di Laravel fitur ini bernama Service Container, dimana Service Container ini merupakan fitur yang digunakan untuk manajemen dependencies dan juga dependency injection</a:t>
            </a:r>
            <a:endParaRPr sz="2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92"/>
          <p:cNvSpPr txBox="1">
            <a:spLocks noGrp="1"/>
          </p:cNvSpPr>
          <p:nvPr>
            <p:ph type="title"/>
          </p:nvPr>
        </p:nvSpPr>
        <p:spPr>
          <a:xfrm>
            <a:off x="1372372"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Application Class</a:t>
            </a:r>
            <a:endParaRPr sz="2400" dirty="0"/>
          </a:p>
        </p:txBody>
      </p:sp>
      <p:sp>
        <p:nvSpPr>
          <p:cNvPr id="556" name="Google Shape;556;p92"/>
          <p:cNvSpPr txBox="1">
            <a:spLocks noGrp="1"/>
          </p:cNvSpPr>
          <p:nvPr>
            <p:ph type="body" idx="1"/>
          </p:nvPr>
        </p:nvSpPr>
        <p:spPr>
          <a:xfrm>
            <a:off x="1248085" y="1394528"/>
            <a:ext cx="6809700" cy="3112200"/>
          </a:xfrm>
          <a:prstGeom prst="rect">
            <a:avLst/>
          </a:prstGeom>
        </p:spPr>
        <p:txBody>
          <a:bodyPr spcFirstLastPara="1" wrap="square" lIns="91425" tIns="91425" rIns="91425" bIns="91425" anchor="t" anchorCtr="0">
            <a:normAutofit fontScale="85000" lnSpcReduction="10000"/>
          </a:bodyPr>
          <a:lstStyle/>
          <a:p>
            <a:pPr marL="457200" lvl="0" indent="-311150" algn="l" rtl="0">
              <a:spcBef>
                <a:spcPts val="0"/>
              </a:spcBef>
              <a:spcAft>
                <a:spcPts val="0"/>
              </a:spcAft>
              <a:buSzPts val="1300"/>
              <a:buChar char="●"/>
            </a:pPr>
            <a:r>
              <a:rPr lang="id" dirty="0"/>
              <a:t>Service Container di Laravel direpresentasikan dalam class bernama Application</a:t>
            </a:r>
            <a:endParaRPr dirty="0"/>
          </a:p>
          <a:p>
            <a:pPr marL="457200" lvl="0" indent="-311150" algn="l" rtl="0">
              <a:spcBef>
                <a:spcPts val="0"/>
              </a:spcBef>
              <a:spcAft>
                <a:spcPts val="0"/>
              </a:spcAft>
              <a:buSzPts val="1300"/>
              <a:buChar char="●"/>
            </a:pPr>
            <a:r>
              <a:rPr lang="id" dirty="0"/>
              <a:t>Kita tidak perlu membuat class Application secara manual, karena semua sudah dilakukan secara otomatis oleh framework Laravel</a:t>
            </a:r>
            <a:endParaRPr dirty="0"/>
          </a:p>
          <a:p>
            <a:pPr marL="457200" lvl="0" indent="-311150" algn="l" rtl="0">
              <a:spcBef>
                <a:spcPts val="0"/>
              </a:spcBef>
              <a:spcAft>
                <a:spcPts val="0"/>
              </a:spcAft>
              <a:buSzPts val="1300"/>
              <a:buChar char="●"/>
            </a:pPr>
            <a:r>
              <a:rPr lang="id" dirty="0"/>
              <a:t>Di semua project Laravel, hampir disemua bagian terdapat field $app yang merupakan instance dari Application</a:t>
            </a:r>
            <a:endParaRPr dirty="0"/>
          </a:p>
          <a:p>
            <a:pPr marL="457200" lvl="0" indent="-311150" algn="l" rtl="0">
              <a:spcBef>
                <a:spcPts val="0"/>
              </a:spcBef>
              <a:spcAft>
                <a:spcPts val="0"/>
              </a:spcAft>
              <a:buSzPts val="1300"/>
              <a:buChar char="●"/>
            </a:pPr>
            <a:r>
              <a:rPr lang="id" u="sng" dirty="0">
                <a:solidFill>
                  <a:srgbClr val="00B0F0"/>
                </a:solidFill>
                <a:hlinkClick r:id="rId3"/>
              </a:rPr>
              <a:t>https://laravel.com/api/9.x/Illuminate/Foundation/Application.html</a:t>
            </a:r>
            <a:r>
              <a:rPr lang="id" dirty="0">
                <a:solidFill>
                  <a:srgbClr val="00B0F0"/>
                </a:solidFill>
              </a:rPr>
              <a:t> </a:t>
            </a:r>
            <a:endParaRPr dirty="0">
              <a:solidFill>
                <a:srgbClr val="00B0F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3"/>
          <p:cNvSpPr txBox="1">
            <a:spLocks noGrp="1"/>
          </p:cNvSpPr>
          <p:nvPr>
            <p:ph type="title"/>
          </p:nvPr>
        </p:nvSpPr>
        <p:spPr>
          <a:xfrm>
            <a:off x="1363495"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Dependency</a:t>
            </a:r>
            <a:endParaRPr sz="2400" dirty="0"/>
          </a:p>
        </p:txBody>
      </p:sp>
      <p:sp>
        <p:nvSpPr>
          <p:cNvPr id="562" name="Google Shape;562;p93"/>
          <p:cNvSpPr txBox="1">
            <a:spLocks noGrp="1"/>
          </p:cNvSpPr>
          <p:nvPr>
            <p:ph type="body" idx="1"/>
          </p:nvPr>
        </p:nvSpPr>
        <p:spPr>
          <a:xfrm>
            <a:off x="1159307" y="1430039"/>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2000" dirty="0"/>
              <a:t>Dengan menggunakan Service Container, kita tidak perlu membuat object secara manual lagi menggunakan kata kunci new</a:t>
            </a:r>
            <a:endParaRPr sz="2000" dirty="0"/>
          </a:p>
          <a:p>
            <a:pPr marL="457200" lvl="0" indent="-311150" algn="l" rtl="0">
              <a:spcBef>
                <a:spcPts val="0"/>
              </a:spcBef>
              <a:spcAft>
                <a:spcPts val="0"/>
              </a:spcAft>
              <a:buSzPts val="1300"/>
              <a:buChar char="●"/>
            </a:pPr>
            <a:r>
              <a:rPr lang="id" sz="2000" dirty="0"/>
              <a:t>Kita bisa menggunakan function make(key) yang terdapat di class Application untuk membuat dependency secara otomatis</a:t>
            </a:r>
            <a:endParaRPr sz="2000" dirty="0"/>
          </a:p>
          <a:p>
            <a:pPr marL="457200" lvl="0" indent="-311150" algn="l" rtl="0">
              <a:spcBef>
                <a:spcPts val="0"/>
              </a:spcBef>
              <a:spcAft>
                <a:spcPts val="0"/>
              </a:spcAft>
              <a:buSzPts val="1300"/>
              <a:buChar char="●"/>
            </a:pPr>
            <a:r>
              <a:rPr lang="id" sz="2000" dirty="0"/>
              <a:t>Saat kita menggunakan make(key), object akan selalu dibuat baru, jadi harap hati-hati ketika menggunakannya, karena dia bukan menggunakan object yang sama</a:t>
            </a:r>
            <a:endParaRPr sz="2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Dependency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485" y="1870935"/>
            <a:ext cx="5421829" cy="212401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95"/>
          <p:cNvSpPr txBox="1">
            <a:spLocks noGrp="1"/>
          </p:cNvSpPr>
          <p:nvPr>
            <p:ph type="title"/>
          </p:nvPr>
        </p:nvSpPr>
        <p:spPr>
          <a:xfrm>
            <a:off x="1416761" y="718559"/>
            <a:ext cx="539241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Mengubah Cara </a:t>
            </a:r>
            <a:r>
              <a:rPr lang="id" dirty="0" smtClean="0"/>
              <a:t/>
            </a:r>
            <a:br>
              <a:rPr lang="id" dirty="0" smtClean="0"/>
            </a:br>
            <a:r>
              <a:rPr lang="id" dirty="0" smtClean="0"/>
              <a:t>Membuat </a:t>
            </a:r>
            <a:r>
              <a:rPr lang="id" dirty="0"/>
              <a:t>Dependency</a:t>
            </a:r>
            <a:endParaRPr dirty="0"/>
          </a:p>
        </p:txBody>
      </p:sp>
      <p:sp>
        <p:nvSpPr>
          <p:cNvPr id="574" name="Google Shape;574;p95"/>
          <p:cNvSpPr txBox="1">
            <a:spLocks noGrp="1"/>
          </p:cNvSpPr>
          <p:nvPr>
            <p:ph type="body" idx="1"/>
          </p:nvPr>
        </p:nvSpPr>
        <p:spPr>
          <a:xfrm>
            <a:off x="1203697" y="1527693"/>
            <a:ext cx="6809700" cy="3112200"/>
          </a:xfrm>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Saat kita menggunakan function make(key), secara otomatis Laravel akan membuat object, namun kadang kita ingin menentukan cara pembuatan objectnya</a:t>
            </a:r>
            <a:endParaRPr dirty="0"/>
          </a:p>
          <a:p>
            <a:pPr marL="457200" lvl="0" indent="-311150" algn="l" rtl="0">
              <a:spcBef>
                <a:spcPts val="0"/>
              </a:spcBef>
              <a:spcAft>
                <a:spcPts val="0"/>
              </a:spcAft>
              <a:buSzPts val="1300"/>
              <a:buChar char="●"/>
            </a:pPr>
            <a:r>
              <a:rPr lang="id" dirty="0"/>
              <a:t>Pada kasus seperti ini, kita bisa menggunakan method bind(key, closure)</a:t>
            </a:r>
            <a:endParaRPr dirty="0"/>
          </a:p>
          <a:p>
            <a:pPr marL="457200" lvl="0" indent="-311150" algn="l" rtl="0">
              <a:spcBef>
                <a:spcPts val="0"/>
              </a:spcBef>
              <a:spcAft>
                <a:spcPts val="0"/>
              </a:spcAft>
              <a:buSzPts val="1300"/>
              <a:buChar char="●"/>
            </a:pPr>
            <a:r>
              <a:rPr lang="id" dirty="0"/>
              <a:t>Kita cukup return kan data yang kita inginkan pada function closure nya</a:t>
            </a:r>
            <a:endParaRPr dirty="0"/>
          </a:p>
          <a:p>
            <a:pPr marL="457200" lvl="0" indent="-311150" algn="l" rtl="0">
              <a:spcBef>
                <a:spcPts val="0"/>
              </a:spcBef>
              <a:spcAft>
                <a:spcPts val="0"/>
              </a:spcAft>
              <a:buSzPts val="1300"/>
              <a:buChar char="●"/>
            </a:pPr>
            <a:r>
              <a:rPr lang="id" dirty="0"/>
              <a:t>Saat kita menggunakan make(key) untuk mengambil dependencynya, secara otomatis function closure akan dipanggil</a:t>
            </a:r>
            <a:endParaRPr dirty="0"/>
          </a:p>
          <a:p>
            <a:pPr marL="457200" lvl="0" indent="-311150" algn="l" rtl="0">
              <a:spcBef>
                <a:spcPts val="0"/>
              </a:spcBef>
              <a:spcAft>
                <a:spcPts val="0"/>
              </a:spcAft>
              <a:buSzPts val="1300"/>
              <a:buChar char="●"/>
            </a:pPr>
            <a:r>
              <a:rPr lang="id" dirty="0"/>
              <a:t>Perlu diingat juga, setiap kita memanggil make(key), maka function closure akan selalu dipanggil, jadi bukan menggunakan object yang sama</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Person Class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971" y="1826360"/>
            <a:ext cx="4455974" cy="292176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9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Bind Function</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350" y="1867798"/>
            <a:ext cx="5099601" cy="25899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8"/>
          <p:cNvSpPr txBox="1">
            <a:spLocks noGrp="1"/>
          </p:cNvSpPr>
          <p:nvPr>
            <p:ph type="title"/>
          </p:nvPr>
        </p:nvSpPr>
        <p:spPr>
          <a:xfrm>
            <a:off x="1407883" y="851724"/>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Singleton</a:t>
            </a:r>
            <a:endParaRPr sz="2400" dirty="0"/>
          </a:p>
        </p:txBody>
      </p:sp>
      <p:sp>
        <p:nvSpPr>
          <p:cNvPr id="592" name="Google Shape;592;p98"/>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marL="457200" lvl="0" indent="-311150" algn="l" rtl="0">
              <a:spcBef>
                <a:spcPts val="0"/>
              </a:spcBef>
              <a:spcAft>
                <a:spcPts val="0"/>
              </a:spcAft>
              <a:buSzPts val="1300"/>
              <a:buChar char="●"/>
            </a:pPr>
            <a:r>
              <a:rPr lang="id"/>
              <a:t>Kadang ada kebutuhan kita membuat object singleton, yaitu satu object saja, dan ketika butuh, kita cukup menggunakan object yang sama</a:t>
            </a:r>
            <a:endParaRPr/>
          </a:p>
          <a:p>
            <a:pPr marL="457200" lvl="0" indent="-311150" algn="l" rtl="0">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Singleton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73" y="1737586"/>
            <a:ext cx="4950211" cy="272788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0"/>
          <p:cNvSpPr txBox="1">
            <a:spLocks noGrp="1"/>
          </p:cNvSpPr>
          <p:nvPr>
            <p:ph type="title"/>
          </p:nvPr>
        </p:nvSpPr>
        <p:spPr>
          <a:xfrm>
            <a:off x="1461149" y="860602"/>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Instance</a:t>
            </a:r>
            <a:endParaRPr sz="2400" dirty="0"/>
          </a:p>
        </p:txBody>
      </p:sp>
      <p:sp>
        <p:nvSpPr>
          <p:cNvPr id="604" name="Google Shape;604;p100"/>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Selain menggunakan function singleton(key, closure), untuk membuat singleton object, kita juga bisa menggunakan object yang sudah ada, dengan cara menggunakan function instance(key, object)</a:t>
            </a:r>
            <a:endParaRPr sz="2000" dirty="0"/>
          </a:p>
          <a:p>
            <a:pPr marL="457200" lvl="0" indent="-311150" algn="l" rtl="0">
              <a:spcBef>
                <a:spcPts val="0"/>
              </a:spcBef>
              <a:spcAft>
                <a:spcPts val="0"/>
              </a:spcAft>
              <a:buSzPts val="1300"/>
              <a:buChar char="●"/>
            </a:pPr>
            <a:r>
              <a:rPr lang="id" sz="2000" dirty="0"/>
              <a:t>Ketika menggunakan make(key), maka instance object tersebut akan dikembalikan</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p>
            <a:pPr lvl="0"/>
            <a:r>
              <a:rPr lang="id" dirty="0"/>
              <a:t>Membuat Project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2989990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Instance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746" y="1842820"/>
            <a:ext cx="5597733" cy="2667036"/>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2"/>
          <p:cNvSpPr txBox="1">
            <a:spLocks noGrp="1"/>
          </p:cNvSpPr>
          <p:nvPr>
            <p:ph type="title"/>
          </p:nvPr>
        </p:nvSpPr>
        <p:spPr>
          <a:xfrm>
            <a:off x="1443394" y="851723"/>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a:t>
            </a:r>
            <a:endParaRPr sz="2400" dirty="0"/>
          </a:p>
        </p:txBody>
      </p:sp>
      <p:sp>
        <p:nvSpPr>
          <p:cNvPr id="616" name="Google Shape;616;p102"/>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Sekarang kita tahu bagaimana cara membuat dependency dan juga mendapatkan dependency di Laravel, sekarang bagaimana caranya melakukan dependency injection?</a:t>
            </a:r>
            <a:endParaRPr sz="2000" dirty="0"/>
          </a:p>
          <a:p>
            <a:pPr marL="457200" lvl="0" indent="-311150" algn="l" rtl="0">
              <a:spcBef>
                <a:spcPts val="0"/>
              </a:spcBef>
              <a:spcAft>
                <a:spcPts val="0"/>
              </a:spcAft>
              <a:buSzPts val="1300"/>
              <a:buChar char="●"/>
            </a:pPr>
            <a:r>
              <a:rPr lang="id" sz="2000" dirty="0"/>
              <a:t>Secara default, jika kita membuat object menggunakan make(key), lalu Laravel mendeteksi terdapat constructor, maka Laravel akan mencoba menggunakan dependency yang sesuai dengan tipe yang dibutuhkan di Laravel</a:t>
            </a:r>
            <a:endParaRPr sz="2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Mengubah Field Foo di Bar Class</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65" y="1721794"/>
            <a:ext cx="4969748" cy="2916379"/>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Dependency Injection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79" y="1869231"/>
            <a:ext cx="7438296" cy="251633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5"/>
          <p:cNvSpPr txBox="1">
            <a:spLocks noGrp="1"/>
          </p:cNvSpPr>
          <p:nvPr>
            <p:ph type="title"/>
          </p:nvPr>
        </p:nvSpPr>
        <p:spPr>
          <a:xfrm>
            <a:off x="1541048" y="70968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Dependency Injection </a:t>
            </a:r>
            <a:r>
              <a:rPr lang="id" sz="2400" dirty="0" smtClean="0"/>
              <a:t/>
            </a:r>
            <a:br>
              <a:rPr lang="id" sz="2400" dirty="0" smtClean="0"/>
            </a:br>
            <a:r>
              <a:rPr lang="id" sz="2400" dirty="0" smtClean="0"/>
              <a:t>di </a:t>
            </a:r>
            <a:r>
              <a:rPr lang="id" sz="2400" dirty="0"/>
              <a:t>Closure</a:t>
            </a:r>
            <a:endParaRPr sz="2400" dirty="0"/>
          </a:p>
        </p:txBody>
      </p:sp>
      <p:sp>
        <p:nvSpPr>
          <p:cNvPr id="634" name="Google Shape;634;p105"/>
          <p:cNvSpPr txBox="1">
            <a:spLocks noGrp="1"/>
          </p:cNvSpPr>
          <p:nvPr>
            <p:ph type="body" idx="1"/>
          </p:nvPr>
        </p:nvSpPr>
        <p:spPr>
          <a:xfrm>
            <a:off x="1265841" y="1678614"/>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Dalam function closure yang kita gunakan, kita juga bisa menggunakan parameter $app untuk mengambil object yang sudah ada di Service Container</a:t>
            </a:r>
            <a:endParaRPr sz="2000" dirty="0"/>
          </a:p>
          <a:p>
            <a:pPr marL="457200" lvl="0" indent="-311150" algn="l" rtl="0">
              <a:spcBef>
                <a:spcPts val="0"/>
              </a:spcBef>
              <a:spcAft>
                <a:spcPts val="0"/>
              </a:spcAft>
              <a:buSzPts val="1300"/>
              <a:buChar char="●"/>
            </a:pPr>
            <a:r>
              <a:rPr lang="id" sz="2000" dirty="0"/>
              <a:t>Kadang ini mempermudah ketika kita ingin membuat object yang kompleks</a:t>
            </a:r>
            <a:endParaRPr sz="20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Dependency Injection di Closure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596" y="1799728"/>
            <a:ext cx="6277767" cy="287777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7"/>
          <p:cNvSpPr txBox="1">
            <a:spLocks noGrp="1"/>
          </p:cNvSpPr>
          <p:nvPr>
            <p:ph type="title"/>
          </p:nvPr>
        </p:nvSpPr>
        <p:spPr>
          <a:xfrm>
            <a:off x="1301350" y="816214"/>
            <a:ext cx="4850875"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Binding Interface ke Class</a:t>
            </a:r>
            <a:endParaRPr sz="2400" dirty="0"/>
          </a:p>
        </p:txBody>
      </p:sp>
      <p:sp>
        <p:nvSpPr>
          <p:cNvPr id="646" name="Google Shape;646;p107"/>
          <p:cNvSpPr txBox="1">
            <a:spLocks noGrp="1"/>
          </p:cNvSpPr>
          <p:nvPr>
            <p:ph type="body" idx="1"/>
          </p:nvPr>
        </p:nvSpPr>
        <p:spPr>
          <a:xfrm>
            <a:off x="818227" y="1448561"/>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Dalam praktek pengembangan perangkat lunak, hal yang bagus ketika membuat sebuah class yang berhubungan dengan logic adalah, membuat interface sebagai kontrak nya. Harapannya agar implementasi classnya bisa berbeda-beda tanpa harus mengubah kontrak interface </a:t>
            </a:r>
            <a:r>
              <a:rPr lang="id" sz="1800" dirty="0" smtClean="0"/>
              <a:t>nya</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HelloService Interface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91" y="1902576"/>
            <a:ext cx="6385293" cy="19237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HelloService Implementation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93" y="1721330"/>
            <a:ext cx="6551233" cy="253344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1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HelloService</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93" y="1881089"/>
            <a:ext cx="7823784" cy="1838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Project</a:t>
            </a:r>
            <a:endParaRPr sz="2400" dirty="0"/>
          </a:p>
        </p:txBody>
      </p:sp>
      <p:sp>
        <p:nvSpPr>
          <p:cNvPr id="243" name="Google Shape;243;p38"/>
          <p:cNvSpPr txBox="1">
            <a:spLocks noGrp="1"/>
          </p:cNvSpPr>
          <p:nvPr>
            <p:ph type="body" idx="1"/>
          </p:nvPr>
        </p:nvSpPr>
        <p:spPr>
          <a:xfrm>
            <a:off x="1292473" y="1527693"/>
            <a:ext cx="6809700" cy="31122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SzPts val="1300"/>
              <a:buNone/>
            </a:pPr>
            <a:r>
              <a:rPr lang="id" sz="2000" dirty="0"/>
              <a:t>Laravel menggunakan Composer untuk project management nya</a:t>
            </a:r>
            <a:endParaRPr sz="2000" dirty="0"/>
          </a:p>
          <a:p>
            <a:pPr marL="146050" lvl="0" indent="0" algn="l" rtl="0">
              <a:spcBef>
                <a:spcPts val="0"/>
              </a:spcBef>
              <a:spcAft>
                <a:spcPts val="0"/>
              </a:spcAft>
              <a:buSzPts val="1300"/>
              <a:buNone/>
            </a:pPr>
            <a:r>
              <a:rPr lang="id" sz="2000" dirty="0"/>
              <a:t>Dan untuk membuat projectnya pun kita bisa menggunakan Composer dengan perintah :</a:t>
            </a:r>
            <a:br>
              <a:rPr lang="id" sz="2000" dirty="0"/>
            </a:br>
            <a:r>
              <a:rPr lang="id" sz="2000" dirty="0"/>
              <a:t>composer create-project laravel/laravel=version </a:t>
            </a:r>
            <a:r>
              <a:rPr lang="id" sz="2000" dirty="0" smtClean="0"/>
              <a:t>nama-folder</a:t>
            </a:r>
            <a:endParaRPr sz="20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Service Provider</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14</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198768636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2"/>
          <p:cNvSpPr txBox="1">
            <a:spLocks noGrp="1"/>
          </p:cNvSpPr>
          <p:nvPr>
            <p:ph type="title"/>
          </p:nvPr>
        </p:nvSpPr>
        <p:spPr>
          <a:xfrm>
            <a:off x="1416761"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a:t>
            </a:r>
            <a:endParaRPr sz="2400" dirty="0"/>
          </a:p>
        </p:txBody>
      </p:sp>
      <p:sp>
        <p:nvSpPr>
          <p:cNvPr id="675" name="Google Shape;675;p112"/>
          <p:cNvSpPr txBox="1">
            <a:spLocks noGrp="1"/>
          </p:cNvSpPr>
          <p:nvPr>
            <p:ph type="body" idx="1"/>
          </p:nvPr>
        </p:nvSpPr>
        <p:spPr>
          <a:xfrm>
            <a:off x="1052777" y="1421163"/>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Sekarang kita sudah tahu untuk melakukan dependency injection di Laravel, sekarang pertanyaannya apakah ada best practice dimana melakukan dependency injection tersebut?</a:t>
            </a:r>
            <a:endParaRPr sz="1600" dirty="0"/>
          </a:p>
          <a:p>
            <a:pPr marL="457200" lvl="0" indent="-311150" algn="l" rtl="0">
              <a:spcBef>
                <a:spcPts val="0"/>
              </a:spcBef>
              <a:spcAft>
                <a:spcPts val="0"/>
              </a:spcAft>
              <a:buSzPts val="1300"/>
              <a:buChar char="●"/>
            </a:pPr>
            <a:r>
              <a:rPr lang="id" sz="1600" dirty="0"/>
              <a:t>Laravel menyediakan fitur bernama Service Provider, dari namanya kita tahu bahwa ini adalah penyedia service atau dependency</a:t>
            </a:r>
            <a:endParaRPr sz="1600" dirty="0"/>
          </a:p>
          <a:p>
            <a:pPr marL="457200" lvl="0" indent="-311150" algn="l" rtl="0">
              <a:spcBef>
                <a:spcPts val="0"/>
              </a:spcBef>
              <a:spcAft>
                <a:spcPts val="0"/>
              </a:spcAft>
              <a:buSzPts val="1300"/>
              <a:buChar char="●"/>
            </a:pPr>
            <a:r>
              <a:rPr lang="id" sz="1600" dirty="0"/>
              <a:t>Di dalam Service Provider, biasanya kita melakukan registrasi dependency di dalam Service Container</a:t>
            </a:r>
            <a:endParaRPr sz="1600" dirty="0"/>
          </a:p>
          <a:p>
            <a:pPr marL="457200" lvl="0" indent="-311150" algn="l" rtl="0">
              <a:spcBef>
                <a:spcPts val="0"/>
              </a:spcBef>
              <a:spcAft>
                <a:spcPts val="0"/>
              </a:spcAft>
              <a:buSzPts val="1300"/>
              <a:buChar char="●"/>
            </a:pPr>
            <a:r>
              <a:rPr lang="id" sz="1600" dirty="0"/>
              <a:t>Bahkan semua proses bootstraping atau pembentukan object-object di framework Laravel itu sendiri dilakukan di ServiceProvider, kita bisa lihat saat pertama kali membuat project Laravel, ada banyak sekali file ServiceProvider di namespace App\Providers</a:t>
            </a:r>
            <a:endParaRPr sz="16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3"/>
          <p:cNvSpPr txBox="1">
            <a:spLocks noGrp="1"/>
          </p:cNvSpPr>
          <p:nvPr>
            <p:ph type="title"/>
          </p:nvPr>
        </p:nvSpPr>
        <p:spPr>
          <a:xfrm>
            <a:off x="1345739" y="833969"/>
            <a:ext cx="484199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Membuat Service Provider</a:t>
            </a:r>
            <a:endParaRPr sz="2400" dirty="0"/>
          </a:p>
        </p:txBody>
      </p:sp>
      <p:sp>
        <p:nvSpPr>
          <p:cNvPr id="681" name="Google Shape;681;p113"/>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2000" dirty="0"/>
              <a:t>Untuk membuat Service Provider, kita bisa memanfaatkan file artisan untuk melakukan auto generate file </a:t>
            </a:r>
            <a:r>
              <a:rPr lang="id" sz="2000" dirty="0" smtClean="0"/>
              <a:t>nya</a:t>
            </a:r>
          </a:p>
          <a:p>
            <a:pPr marL="457200" lvl="0" indent="-311150" algn="l" rtl="0">
              <a:spcBef>
                <a:spcPts val="0"/>
              </a:spcBef>
              <a:spcAft>
                <a:spcPts val="0"/>
              </a:spcAft>
              <a:buSzPts val="1300"/>
              <a:buChar char="●"/>
            </a:pPr>
            <a:endParaRPr sz="2000" dirty="0"/>
          </a:p>
          <a:p>
            <a:pPr marL="457200" lvl="0" indent="-311150" algn="l" rtl="0">
              <a:spcBef>
                <a:spcPts val="0"/>
              </a:spcBef>
              <a:spcAft>
                <a:spcPts val="0"/>
              </a:spcAft>
              <a:buSzPts val="1300"/>
              <a:buChar char="●"/>
            </a:pPr>
            <a:r>
              <a:rPr lang="id" sz="2000" dirty="0"/>
              <a:t>Kita bisa menggunakan perintah :</a:t>
            </a:r>
            <a:br>
              <a:rPr lang="id" sz="2000" dirty="0"/>
            </a:br>
            <a:r>
              <a:rPr lang="id" sz="2000" dirty="0"/>
              <a:t>php artisan make:provider NamaServiceProvider</a:t>
            </a:r>
            <a:endParaRPr sz="2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Membuat Service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50" y="2049117"/>
            <a:ext cx="8505764" cy="168510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5"/>
          <p:cNvSpPr txBox="1">
            <a:spLocks noGrp="1"/>
          </p:cNvSpPr>
          <p:nvPr>
            <p:ph type="title"/>
          </p:nvPr>
        </p:nvSpPr>
        <p:spPr>
          <a:xfrm>
            <a:off x="1336862" y="851724"/>
            <a:ext cx="5010672"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Service Provider Function</a:t>
            </a:r>
            <a:endParaRPr sz="2400" dirty="0"/>
          </a:p>
        </p:txBody>
      </p:sp>
      <p:sp>
        <p:nvSpPr>
          <p:cNvPr id="693" name="Google Shape;693;p115"/>
          <p:cNvSpPr txBox="1">
            <a:spLocks noGrp="1"/>
          </p:cNvSpPr>
          <p:nvPr>
            <p:ph type="body" idx="1"/>
          </p:nvPr>
        </p:nvSpPr>
        <p:spPr>
          <a:prstGeom prst="rect">
            <a:avLst/>
          </a:prstGeom>
        </p:spPr>
        <p:txBody>
          <a:bodyPr spcFirstLastPara="1" wrap="square" lIns="91425" tIns="91425" rIns="91425" bIns="91425" anchor="t" anchorCtr="0">
            <a:normAutofit fontScale="77500" lnSpcReduction="20000"/>
          </a:bodyPr>
          <a:lstStyle/>
          <a:p>
            <a:pPr marL="457200" lvl="0" indent="-311150" algn="l" rtl="0">
              <a:lnSpc>
                <a:spcPct val="120000"/>
              </a:lnSpc>
              <a:spcBef>
                <a:spcPts val="0"/>
              </a:spcBef>
              <a:spcAft>
                <a:spcPts val="0"/>
              </a:spcAft>
              <a:buSzPts val="1300"/>
              <a:buChar char="●"/>
            </a:pPr>
            <a:r>
              <a:rPr lang="id" dirty="0"/>
              <a:t>Di dalam Service Provider terdapat dua function, yaitu register() dan boot()</a:t>
            </a:r>
            <a:endParaRPr dirty="0"/>
          </a:p>
          <a:p>
            <a:pPr marL="457200" lvl="0" indent="-311150" algn="l" rtl="0">
              <a:lnSpc>
                <a:spcPct val="120000"/>
              </a:lnSpc>
              <a:spcBef>
                <a:spcPts val="0"/>
              </a:spcBef>
              <a:spcAft>
                <a:spcPts val="0"/>
              </a:spcAft>
              <a:buSzPts val="1300"/>
              <a:buChar char="●"/>
            </a:pPr>
            <a:r>
              <a:rPr lang="id" dirty="0"/>
              <a:t>Di register(), kita harus melakukan registrasi dependency yang dibutuhkan ke Service Container, jangan melakukan kode selain registrasi dependency di function register(), jika tidak ingin mengalami error dependency belum tersedia</a:t>
            </a:r>
            <a:endParaRPr dirty="0"/>
          </a:p>
          <a:p>
            <a:pPr marL="457200" lvl="0" indent="-311150" algn="l" rtl="0">
              <a:lnSpc>
                <a:spcPct val="120000"/>
              </a:lnSpc>
              <a:spcBef>
                <a:spcPts val="0"/>
              </a:spcBef>
              <a:spcAft>
                <a:spcPts val="0"/>
              </a:spcAft>
              <a:buSzPts val="1300"/>
              <a:buChar char="●"/>
            </a:pPr>
            <a:r>
              <a:rPr lang="id" dirty="0"/>
              <a:t>Function boot() dipanggil setelah register() selesai, di sini kita bisa melakukan hal apapun yang diperlukan setelah proses registrasi dependency selesai</a:t>
            </a: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Foo Bar Service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830" y="1543978"/>
            <a:ext cx="6271665" cy="2557503"/>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7"/>
          <p:cNvSpPr txBox="1">
            <a:spLocks noGrp="1"/>
          </p:cNvSpPr>
          <p:nvPr>
            <p:ph type="title"/>
          </p:nvPr>
        </p:nvSpPr>
        <p:spPr>
          <a:xfrm>
            <a:off x="1363495" y="691925"/>
            <a:ext cx="411402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Registrasi Service Provider</a:t>
            </a:r>
            <a:endParaRPr sz="2400" dirty="0"/>
          </a:p>
        </p:txBody>
      </p:sp>
      <p:sp>
        <p:nvSpPr>
          <p:cNvPr id="705" name="Google Shape;705;p117"/>
          <p:cNvSpPr txBox="1">
            <a:spLocks noGrp="1"/>
          </p:cNvSpPr>
          <p:nvPr>
            <p:ph type="body" idx="1"/>
          </p:nvPr>
        </p:nvSpPr>
        <p:spPr>
          <a:xfrm>
            <a:off x="1150430" y="1660858"/>
            <a:ext cx="6809700" cy="3112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id" sz="1800" dirty="0"/>
              <a:t>Setelah kita membuat Service Provider, secara default Service Provider tidak diload oleh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Untuk memberi tahu Laravel jika kita ingin menambahkan Service Provider, kita perlu menambahkannya pada config di app.php, terdapat key providers yang berisi class-class Service Provider yang akan dijalankan oleh Laravel</a:t>
            </a:r>
            <a:endParaRPr sz="18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dirty="0"/>
              <a:t>Kode : Registrasi Service Provider</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92" y="2184451"/>
            <a:ext cx="7629963" cy="1810500"/>
          </a:xfrm>
          <a:prstGeom prst="rect">
            <a:avLst/>
          </a:prstGeom>
        </p:spPr>
      </p:pic>
      <p:sp>
        <p:nvSpPr>
          <p:cNvPr id="3" name="TextBox 2"/>
          <p:cNvSpPr txBox="1"/>
          <p:nvPr/>
        </p:nvSpPr>
        <p:spPr>
          <a:xfrm>
            <a:off x="770492" y="1722268"/>
            <a:ext cx="1398140" cy="307777"/>
          </a:xfrm>
          <a:prstGeom prst="rect">
            <a:avLst/>
          </a:prstGeom>
          <a:noFill/>
        </p:spPr>
        <p:txBody>
          <a:bodyPr wrap="none" rtlCol="0">
            <a:spAutoFit/>
          </a:bodyPr>
          <a:lstStyle/>
          <a:p>
            <a:r>
              <a:rPr lang="en-US" dirty="0" err="1" smtClean="0"/>
              <a:t>Config</a:t>
            </a:r>
            <a:r>
              <a:rPr lang="en-US" dirty="0" smtClean="0"/>
              <a:t>/</a:t>
            </a:r>
            <a:r>
              <a:rPr lang="en-US" dirty="0" err="1" smtClean="0"/>
              <a:t>app.php</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Test Service Provider</a:t>
            </a:r>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89" y="1799487"/>
            <a:ext cx="7562601" cy="205342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23"/>
          <p:cNvSpPr txBox="1">
            <a:spLocks noGrp="1"/>
          </p:cNvSpPr>
          <p:nvPr>
            <p:ph type="title"/>
          </p:nvPr>
        </p:nvSpPr>
        <p:spPr>
          <a:xfrm>
            <a:off x="1381250" y="904989"/>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Deferred Provider</a:t>
            </a:r>
            <a:endParaRPr dirty="0"/>
          </a:p>
        </p:txBody>
      </p:sp>
      <p:sp>
        <p:nvSpPr>
          <p:cNvPr id="741" name="Google Shape;741;p123"/>
          <p:cNvSpPr txBox="1">
            <a:spLocks noGrp="1"/>
          </p:cNvSpPr>
          <p:nvPr>
            <p:ph type="body" idx="1"/>
          </p:nvPr>
        </p:nvSpPr>
        <p:spPr>
          <a:prstGeom prst="rect">
            <a:avLst/>
          </a:prstGeom>
        </p:spPr>
        <p:txBody>
          <a:bodyPr spcFirstLastPara="1" wrap="square" lIns="91425" tIns="91425" rIns="91425" bIns="91425" anchor="t" anchorCtr="0">
            <a:normAutofit fontScale="70000" lnSpcReduction="20000"/>
          </a:bodyPr>
          <a:lstStyle/>
          <a:p>
            <a:pPr marL="457200" lvl="0" indent="-311150" algn="l" rtl="0">
              <a:spcBef>
                <a:spcPts val="0"/>
              </a:spcBef>
              <a:spcAft>
                <a:spcPts val="0"/>
              </a:spcAft>
              <a:buSzPts val="1300"/>
              <a:buChar char="●"/>
            </a:pPr>
            <a:r>
              <a:rPr lang="id" dirty="0"/>
              <a:t>Secara default semua Service Provider akan di load oleh Laravel, baik itu kita butuhkan atau tidak</a:t>
            </a:r>
            <a:endParaRPr dirty="0"/>
          </a:p>
          <a:p>
            <a:pPr marL="457200" lvl="0" indent="-311150" algn="l" rtl="0">
              <a:spcBef>
                <a:spcPts val="0"/>
              </a:spcBef>
              <a:spcAft>
                <a:spcPts val="0"/>
              </a:spcAft>
              <a:buSzPts val="1300"/>
              <a:buChar char="●"/>
            </a:pPr>
            <a:r>
              <a:rPr lang="id" dirty="0"/>
              <a:t>Laravel memiliki fitur bernama Deferred Provider, dimana kita bisa menandai sebuah Service Provider agar tidak di load jika tidak dibutuhkan dependency nya</a:t>
            </a:r>
            <a:endParaRPr dirty="0"/>
          </a:p>
          <a:p>
            <a:pPr marL="457200" lvl="0" indent="-311150" algn="l" rtl="0">
              <a:spcBef>
                <a:spcPts val="0"/>
              </a:spcBef>
              <a:spcAft>
                <a:spcPts val="0"/>
              </a:spcAft>
              <a:buSzPts val="1300"/>
              <a:buChar char="●"/>
            </a:pPr>
            <a:r>
              <a:rPr lang="id" dirty="0"/>
              <a:t>Kita bisa menandai Service Provider kita dengan implement interface DeferrableProvider, lalu implement method provides() yang memberi tahu tipe dependency apa saja yang terdapat di Service Provider ini</a:t>
            </a:r>
            <a:endParaRPr dirty="0"/>
          </a:p>
          <a:p>
            <a:pPr marL="457200" lvl="0" indent="-311150" algn="l" rtl="0">
              <a:spcBef>
                <a:spcPts val="0"/>
              </a:spcBef>
              <a:spcAft>
                <a:spcPts val="0"/>
              </a:spcAft>
              <a:buSzPts val="1300"/>
              <a:buChar char="●"/>
            </a:pPr>
            <a:r>
              <a:rPr lang="id" dirty="0"/>
              <a:t>Dengan fitur ini, Service Provider hanya akan di load ketika memang dependency nya dibutuhkan</a:t>
            </a:r>
            <a:endParaRPr dirty="0"/>
          </a:p>
          <a:p>
            <a:pPr marL="457200" lvl="0" indent="-311150" algn="l" rtl="0">
              <a:spcBef>
                <a:spcPts val="0"/>
              </a:spcBef>
              <a:spcAft>
                <a:spcPts val="0"/>
              </a:spcAft>
              <a:buSzPts val="1300"/>
              <a:buChar char="●"/>
            </a:pPr>
            <a:r>
              <a:rPr lang="id" dirty="0"/>
              <a:t>Setiap ada request baru, maka Serive Provider yang sudah Deffered tidak akan di load jika memang tidak dibutuhkan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61960" y="1711250"/>
            <a:ext cx="3787800" cy="1159800"/>
          </a:xfrm>
          <a:prstGeom prst="rect">
            <a:avLst/>
          </a:prstGeom>
        </p:spPr>
        <p:txBody>
          <a:bodyPr spcFirstLastPara="1" wrap="square" lIns="91425" tIns="91425" rIns="91425" bIns="91425" anchor="b" anchorCtr="0">
            <a:noAutofit/>
          </a:bodyPr>
          <a:lstStyle/>
          <a:p>
            <a:pPr lvl="0"/>
            <a:r>
              <a:rPr lang="id" dirty="0"/>
              <a:t>Struktur Project</a:t>
            </a:r>
            <a:endParaRPr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1"/>
                </a:solidFill>
                <a:latin typeface="Lora"/>
                <a:ea typeface="Lora"/>
                <a:cs typeface="Lora"/>
                <a:sym typeface="Lora"/>
              </a:rPr>
              <a:t>2</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8486130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Deferrable Provider</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165" y="1953448"/>
            <a:ext cx="6296330" cy="1698353"/>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935326" y="1693550"/>
            <a:ext cx="6045699" cy="1159800"/>
          </a:xfrm>
          <a:prstGeom prst="rect">
            <a:avLst/>
          </a:prstGeom>
        </p:spPr>
        <p:txBody>
          <a:bodyPr spcFirstLastPara="1" wrap="square" lIns="91425" tIns="91425" rIns="91425" bIns="91425" anchor="b" anchorCtr="0">
            <a:noAutofit/>
          </a:bodyPr>
          <a:lstStyle/>
          <a:p>
            <a:pPr lvl="0"/>
            <a:r>
              <a:rPr lang="id" sz="2400" dirty="0" smtClean="0"/>
              <a:t>Facades</a:t>
            </a:r>
            <a:endParaRPr sz="2400" dirty="0"/>
          </a:p>
        </p:txBody>
      </p:sp>
      <p:sp>
        <p:nvSpPr>
          <p:cNvPr id="112" name="Google Shape;112;p15"/>
          <p:cNvSpPr txBox="1"/>
          <p:nvPr/>
        </p:nvSpPr>
        <p:spPr>
          <a:xfrm>
            <a:off x="1133975" y="2291150"/>
            <a:ext cx="543900" cy="56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dk1"/>
                </a:solidFill>
                <a:latin typeface="Lora"/>
                <a:ea typeface="Lora"/>
                <a:cs typeface="Lora"/>
                <a:sym typeface="Lora"/>
              </a:rPr>
              <a:t>15</a:t>
            </a:r>
            <a:endParaRPr sz="2400" dirty="0">
              <a:latin typeface="Lora"/>
              <a:ea typeface="Lora"/>
              <a:cs typeface="Lora"/>
              <a:sym typeface="Lora"/>
            </a:endParaRPr>
          </a:p>
        </p:txBody>
      </p:sp>
      <p:sp>
        <p:nvSpPr>
          <p:cNvPr id="113" name="Google Shape;113;p1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17324194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6"/>
          <p:cNvSpPr txBox="1">
            <a:spLocks noGrp="1"/>
          </p:cNvSpPr>
          <p:nvPr>
            <p:ph type="title"/>
          </p:nvPr>
        </p:nvSpPr>
        <p:spPr>
          <a:xfrm>
            <a:off x="1390128"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Facades</a:t>
            </a:r>
            <a:endParaRPr sz="2400" dirty="0"/>
          </a:p>
        </p:txBody>
      </p:sp>
      <p:sp>
        <p:nvSpPr>
          <p:cNvPr id="758" name="Google Shape;758;p126"/>
          <p:cNvSpPr txBox="1">
            <a:spLocks noGrp="1"/>
          </p:cNvSpPr>
          <p:nvPr>
            <p:ph type="body" idx="1"/>
          </p:nvPr>
        </p:nvSpPr>
        <p:spPr>
          <a:xfrm>
            <a:off x="1292474" y="1367895"/>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Sebelumnya kita selalu berinteraksi dengan fitur-fitur Laravel menggunakan dependency injection</a:t>
            </a:r>
            <a:endParaRPr sz="1600" dirty="0"/>
          </a:p>
          <a:p>
            <a:pPr marL="457200" lvl="0" indent="-311150" algn="l" rtl="0">
              <a:spcBef>
                <a:spcPts val="0"/>
              </a:spcBef>
              <a:spcAft>
                <a:spcPts val="0"/>
              </a:spcAft>
              <a:buSzPts val="1300"/>
              <a:buChar char="●"/>
            </a:pPr>
            <a:r>
              <a:rPr lang="id" sz="1600" dirty="0"/>
              <a:t>Namun kadang ada ketika kita tidak bisa mendapatkan object Application, misal kita membuat kode di class yang bukan bawaan fitur Laravel, pada kasus seperti ini, Facades sangat membantu</a:t>
            </a:r>
            <a:endParaRPr sz="1600" dirty="0"/>
          </a:p>
          <a:p>
            <a:pPr marL="457200" lvl="0" indent="-311150" algn="l" rtl="0">
              <a:spcBef>
                <a:spcPts val="0"/>
              </a:spcBef>
              <a:spcAft>
                <a:spcPts val="0"/>
              </a:spcAft>
              <a:buSzPts val="1300"/>
              <a:buChar char="●"/>
            </a:pPr>
            <a:r>
              <a:rPr lang="id" sz="1600" dirty="0"/>
              <a:t>Facades adalah class yang menyediakan static akses ke fitur di Service Container atau Application</a:t>
            </a:r>
            <a:endParaRPr sz="1600" dirty="0"/>
          </a:p>
          <a:p>
            <a:pPr marL="457200" lvl="0" indent="-311150" algn="l" rtl="0">
              <a:spcBef>
                <a:spcPts val="0"/>
              </a:spcBef>
              <a:spcAft>
                <a:spcPts val="0"/>
              </a:spcAft>
              <a:buSzPts val="1300"/>
              <a:buChar char="●"/>
            </a:pPr>
            <a:r>
              <a:rPr lang="id" sz="1600" dirty="0"/>
              <a:t>Laravel menyediakan banyak sekali class Facades, kita akan bahas secara bertahap</a:t>
            </a:r>
            <a:endParaRPr sz="1600" dirty="0"/>
          </a:p>
          <a:p>
            <a:pPr marL="457200" lvl="0" indent="-311150" algn="l" rtl="0">
              <a:spcBef>
                <a:spcPts val="0"/>
              </a:spcBef>
              <a:spcAft>
                <a:spcPts val="0"/>
              </a:spcAft>
              <a:buSzPts val="1300"/>
              <a:buChar char="●"/>
            </a:pPr>
            <a:r>
              <a:rPr lang="id" sz="1600" dirty="0"/>
              <a:t>Semua class Facades ada di namespace </a:t>
            </a:r>
            <a:r>
              <a:rPr lang="id" sz="1600" u="sng" dirty="0">
                <a:solidFill>
                  <a:schemeClr val="hlink"/>
                </a:solidFill>
                <a:hlinkClick r:id="rId3"/>
              </a:rPr>
              <a:t>https://laravel.com/api/9.x/Illuminate/Support/Facades.html</a:t>
            </a:r>
            <a:r>
              <a:rPr lang="id" sz="1600" dirty="0"/>
              <a:t> </a:t>
            </a:r>
            <a:endParaRPr sz="16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27"/>
          <p:cNvSpPr txBox="1">
            <a:spLocks noGrp="1"/>
          </p:cNvSpPr>
          <p:nvPr>
            <p:ph type="title"/>
          </p:nvPr>
        </p:nvSpPr>
        <p:spPr>
          <a:xfrm>
            <a:off x="1363493" y="878357"/>
            <a:ext cx="4726587"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Kapan Menggunakan Facades?</a:t>
            </a:r>
            <a:endParaRPr dirty="0"/>
          </a:p>
        </p:txBody>
      </p:sp>
      <p:sp>
        <p:nvSpPr>
          <p:cNvPr id="764" name="Google Shape;764;p1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Selalu gunakan facades jika memang dibutuhkan saja, jika bisa dilakukan menggunakan dependency injection, selalu gunakan dependency </a:t>
            </a:r>
            <a:r>
              <a:rPr lang="id" sz="1800" dirty="0" smtClean="0"/>
              <a:t>injection</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Terlalu banyak menggunakan Facades akan membuat kita tidak sadar bahwa sebuah class banyak sekali memiliki dependency, jika menggunakan dependency injection, kita bisa sadar dengan banyaknya parameter yang terdapat di constructor</a:t>
            </a:r>
            <a:endParaRPr sz="1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28"/>
          <p:cNvSpPr txBox="1">
            <a:spLocks noGrp="1"/>
          </p:cNvSpPr>
          <p:nvPr>
            <p:ph type="title"/>
          </p:nvPr>
        </p:nvSpPr>
        <p:spPr>
          <a:xfrm>
            <a:off x="1407883" y="878357"/>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Facades vs Helper Function</a:t>
            </a:r>
            <a:endParaRPr dirty="0"/>
          </a:p>
        </p:txBody>
      </p:sp>
      <p:sp>
        <p:nvSpPr>
          <p:cNvPr id="770" name="Google Shape;770;p12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11150" algn="l" rtl="0">
              <a:spcBef>
                <a:spcPts val="0"/>
              </a:spcBef>
              <a:spcAft>
                <a:spcPts val="0"/>
              </a:spcAft>
              <a:buSzPts val="1300"/>
              <a:buChar char="●"/>
            </a:pPr>
            <a:r>
              <a:rPr lang="id" sz="1800" dirty="0"/>
              <a:t>Di Laravel, selain Facades ada juga Helper Function, bedanya pada Helper Function, tidak dikumpulkan dalam </a:t>
            </a:r>
            <a:r>
              <a:rPr lang="id" sz="1800" dirty="0" smtClean="0"/>
              <a:t>class</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Contohnya sebelum kita sudah menggunakan Helper Function bernama config() atau env(), itu adalah Helper function yang terdapat di </a:t>
            </a:r>
            <a:r>
              <a:rPr lang="id" sz="1800" dirty="0" smtClean="0"/>
              <a:t>Laravel</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Penggunaan helper function sebenarnya lebih mudah, namun jika dibandingkan dengan Facades, maka penggunaan Facades akan lebih mudah dimengerti secara code</a:t>
            </a:r>
            <a:endParaRPr sz="1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1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Config Facades</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154" y="1592484"/>
            <a:ext cx="7200829" cy="2509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30"/>
          <p:cNvSpPr txBox="1">
            <a:spLocks noGrp="1"/>
          </p:cNvSpPr>
          <p:nvPr>
            <p:ph type="title"/>
          </p:nvPr>
        </p:nvSpPr>
        <p:spPr>
          <a:xfrm>
            <a:off x="1455300" y="857011"/>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dirty="0"/>
              <a:t>Bagaimana Facades Bekerja?</a:t>
            </a:r>
            <a:endParaRPr dirty="0"/>
          </a:p>
        </p:txBody>
      </p:sp>
      <p:sp>
        <p:nvSpPr>
          <p:cNvPr id="782" name="Google Shape;782;p130"/>
          <p:cNvSpPr txBox="1">
            <a:spLocks noGrp="1"/>
          </p:cNvSpPr>
          <p:nvPr>
            <p:ph type="body" idx="1"/>
          </p:nvPr>
        </p:nvSpPr>
        <p:spPr>
          <a:xfrm>
            <a:off x="756084" y="1421928"/>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600" dirty="0"/>
              <a:t>Facades sebenarnya adalah class yang menyediakan akses ke dalam dependency yang terdapat di Service Container</a:t>
            </a:r>
            <a:endParaRPr sz="1600" dirty="0"/>
          </a:p>
          <a:p>
            <a:pPr marL="457200" lvl="0" indent="-311150" algn="l" rtl="0">
              <a:spcBef>
                <a:spcPts val="0"/>
              </a:spcBef>
              <a:spcAft>
                <a:spcPts val="0"/>
              </a:spcAft>
              <a:buSzPts val="1300"/>
              <a:buChar char="●"/>
            </a:pPr>
            <a:r>
              <a:rPr lang="id" sz="1600" dirty="0"/>
              <a:t>Semua class Facades adalah turunan dari class Illuminate\Support\Facades\Facade</a:t>
            </a:r>
            <a:endParaRPr sz="1600" dirty="0"/>
          </a:p>
          <a:p>
            <a:pPr marL="457200" lvl="0" indent="-311150" algn="l" rtl="0">
              <a:spcBef>
                <a:spcPts val="0"/>
              </a:spcBef>
              <a:spcAft>
                <a:spcPts val="0"/>
              </a:spcAft>
              <a:buSzPts val="1300"/>
              <a:buChar char="●"/>
            </a:pPr>
            <a:r>
              <a:rPr lang="id" sz="1600" dirty="0"/>
              <a:t>Class Facade memiliki sebuah method __callStatic() yang digunakan sebagai magic method yang akan dipanggil ketika kita memanggil static method di Facade, dan akan meneruskan secara otomatis ke dependency yang terdapat di Service Container</a:t>
            </a:r>
            <a:endParaRPr sz="1600" dirty="0"/>
          </a:p>
          <a:p>
            <a:pPr marL="457200" lvl="0" indent="-311150" algn="l" rtl="0">
              <a:spcBef>
                <a:spcPts val="0"/>
              </a:spcBef>
              <a:spcAft>
                <a:spcPts val="0"/>
              </a:spcAft>
              <a:buSzPts val="1300"/>
              <a:buChar char="●"/>
            </a:pPr>
            <a:r>
              <a:rPr lang="id" sz="1600" dirty="0"/>
              <a:t>Contoh Config::get() sebenarnya akan melakukan pemanggilan method get() di dependency config di Service Container</a:t>
            </a:r>
            <a:endParaRPr sz="1600" dirty="0"/>
          </a:p>
          <a:p>
            <a:pPr marL="457200" lvl="0" indent="-311150" algn="l" rtl="0">
              <a:spcBef>
                <a:spcPts val="0"/>
              </a:spcBef>
              <a:spcAft>
                <a:spcPts val="0"/>
              </a:spcAft>
              <a:buSzPts val="1300"/>
              <a:buChar char="●"/>
            </a:pPr>
            <a:r>
              <a:rPr lang="id" sz="1600" dirty="0"/>
              <a:t>Untuk nama dependency yang terdapat di Container, kita bisa lihat di method getFacadeAccessor() di class Facade nya</a:t>
            </a:r>
            <a:endParaRPr sz="16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Config Dependency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778" y="1899514"/>
            <a:ext cx="6699352" cy="205105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32"/>
          <p:cNvSpPr txBox="1">
            <a:spLocks noGrp="1"/>
          </p:cNvSpPr>
          <p:nvPr>
            <p:ph type="title"/>
          </p:nvPr>
        </p:nvSpPr>
        <p:spPr>
          <a:xfrm>
            <a:off x="1461149" y="860601"/>
            <a:ext cx="3878400" cy="4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sz="2400" dirty="0"/>
              <a:t>Facades Mock</a:t>
            </a:r>
            <a:endParaRPr sz="2400" dirty="0"/>
          </a:p>
        </p:txBody>
      </p:sp>
      <p:sp>
        <p:nvSpPr>
          <p:cNvPr id="794" name="Google Shape;794;p132"/>
          <p:cNvSpPr txBox="1">
            <a:spLocks noGrp="1"/>
          </p:cNvSpPr>
          <p:nvPr>
            <p:ph type="body" idx="1"/>
          </p:nvPr>
        </p:nvSpPr>
        <p:spPr>
          <a:xfrm>
            <a:off x="1248085" y="1323507"/>
            <a:ext cx="6809700" cy="311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800" dirty="0"/>
              <a:t>Salah satu kekurangan menggunakan static function biasanya sulit untuk di test, karena mocking static function sangat </a:t>
            </a:r>
            <a:r>
              <a:rPr lang="id" sz="1800" dirty="0" smtClean="0"/>
              <a:t>sulit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Namun untungnya, di Laravel, sudah disediakan function untuk melakukan mocking di Facades, sehingga kita bisa mudah ketika implementasi unit </a:t>
            </a:r>
            <a:r>
              <a:rPr lang="id" sz="1800" dirty="0" smtClean="0"/>
              <a:t>test</a:t>
            </a:r>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dirty="0"/>
              <a:t>Laravel menggunakan library Mockery untuk melakukan Mocking Facades </a:t>
            </a:r>
            <a:endParaRPr lang="id" sz="1800" dirty="0" smtClean="0"/>
          </a:p>
          <a:p>
            <a:pPr marL="457200" lvl="0" indent="-311150" algn="l" rtl="0">
              <a:spcBef>
                <a:spcPts val="0"/>
              </a:spcBef>
              <a:spcAft>
                <a:spcPts val="0"/>
              </a:spcAft>
              <a:buSzPts val="1300"/>
              <a:buChar char="●"/>
            </a:pPr>
            <a:endParaRPr sz="1800" dirty="0"/>
          </a:p>
          <a:p>
            <a:pPr marL="457200" lvl="0" indent="-311150" algn="l" rtl="0">
              <a:spcBef>
                <a:spcPts val="0"/>
              </a:spcBef>
              <a:spcAft>
                <a:spcPts val="0"/>
              </a:spcAft>
              <a:buSzPts val="1300"/>
              <a:buChar char="●"/>
            </a:pPr>
            <a:r>
              <a:rPr lang="id" sz="1800" u="sng" dirty="0">
                <a:solidFill>
                  <a:schemeClr val="hlink"/>
                </a:solidFill>
                <a:hlinkClick r:id="rId3"/>
              </a:rPr>
              <a:t>https://github.com/mockery/mockery</a:t>
            </a:r>
            <a:r>
              <a:rPr lang="id" sz="1800" dirty="0"/>
              <a:t> </a:t>
            </a:r>
            <a:endParaRPr sz="1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Kode : Facades Mock</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0" y="1727818"/>
            <a:ext cx="9059539" cy="1971950"/>
          </a:xfrm>
          <a:prstGeom prst="rect">
            <a:avLst/>
          </a:prstGeom>
        </p:spPr>
      </p:pic>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Viola · SlidesCarnival</Template>
  <TotalTime>1088</TotalTime>
  <Words>8166</Words>
  <Application>Microsoft Office PowerPoint</Application>
  <PresentationFormat>On-screen Show (16:9)</PresentationFormat>
  <Paragraphs>933</Paragraphs>
  <Slides>302</Slides>
  <Notes>302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302</vt:i4>
      </vt:variant>
    </vt:vector>
  </HeadingPairs>
  <TitlesOfParts>
    <vt:vector size="307" baseType="lpstr">
      <vt:lpstr>Arial</vt:lpstr>
      <vt:lpstr>Lora</vt:lpstr>
      <vt:lpstr>Times New Roman</vt:lpstr>
      <vt:lpstr>Quattrocento Sans</vt:lpstr>
      <vt:lpstr>Viola template</vt:lpstr>
      <vt:lpstr>Pengenalan Laravel</vt:lpstr>
      <vt:lpstr>Pengenalan Laravel</vt:lpstr>
      <vt:lpstr>Kenapa Laravel?</vt:lpstr>
      <vt:lpstr>Model View Controller</vt:lpstr>
      <vt:lpstr>Versi Laravel</vt:lpstr>
      <vt:lpstr>Library</vt:lpstr>
      <vt:lpstr>Membuat Project</vt:lpstr>
      <vt:lpstr>Membuat Project</vt:lpstr>
      <vt:lpstr>Struktur Project</vt:lpstr>
      <vt:lpstr>Struktur Project</vt:lpstr>
      <vt:lpstr>MenjalankanLaravel</vt:lpstr>
      <vt:lpstr>Artisan</vt:lpstr>
      <vt:lpstr>Menjalankan Laravel</vt:lpstr>
      <vt:lpstr>Git</vt:lpstr>
      <vt:lpstr>Git</vt:lpstr>
      <vt:lpstr>Artisan</vt:lpstr>
      <vt:lpstr>Melihat Semua Fitur File Artisan</vt:lpstr>
      <vt:lpstr>Melihat Detail Informasi</vt:lpstr>
      <vt:lpstr>Request Lifecycle</vt:lpstr>
      <vt:lpstr>Request Lifecycle</vt:lpstr>
      <vt:lpstr>public/index.php</vt:lpstr>
      <vt:lpstr>Kernel</vt:lpstr>
      <vt:lpstr>Service Provider</vt:lpstr>
      <vt:lpstr>Testing</vt:lpstr>
      <vt:lpstr>Testing</vt:lpstr>
      <vt:lpstr>Unit Test</vt:lpstr>
      <vt:lpstr>Integration Test</vt:lpstr>
      <vt:lpstr>Membuat Test</vt:lpstr>
      <vt:lpstr>Menjalankan Test</vt:lpstr>
      <vt:lpstr>Environment</vt:lpstr>
      <vt:lpstr>Environment</vt:lpstr>
      <vt:lpstr>Kode : Environment Variable</vt:lpstr>
      <vt:lpstr>Kode : Test Environment Variable</vt:lpstr>
      <vt:lpstr>File .env</vt:lpstr>
      <vt:lpstr>Kode : File .env</vt:lpstr>
      <vt:lpstr>Default Value</vt:lpstr>
      <vt:lpstr>Kode : Default Environment Value</vt:lpstr>
      <vt:lpstr>Application Environment</vt:lpstr>
      <vt:lpstr>Application Environment</vt:lpstr>
      <vt:lpstr>Kode : PHP Unit </vt:lpstr>
      <vt:lpstr>Kode : Application Environment</vt:lpstr>
      <vt:lpstr>Configuration</vt:lpstr>
      <vt:lpstr>Configuration</vt:lpstr>
      <vt:lpstr>Folder Configuration</vt:lpstr>
      <vt:lpstr>Membuat File Konfigurasi</vt:lpstr>
      <vt:lpstr>Kode : contoh.php</vt:lpstr>
      <vt:lpstr>Mengambil Konfigurasi</vt:lpstr>
      <vt:lpstr>Kode : Config Test</vt:lpstr>
      <vt:lpstr>Configuration Cache</vt:lpstr>
      <vt:lpstr>Configuration Cache</vt:lpstr>
      <vt:lpstr>Lokasi Configuration Cache</vt:lpstr>
      <vt:lpstr>Hapus Configuration Cache</vt:lpstr>
      <vt:lpstr>Dependency Injection</vt:lpstr>
      <vt:lpstr>Dependency Injection</vt:lpstr>
      <vt:lpstr>Kode : Foo Class</vt:lpstr>
      <vt:lpstr>Kode : Bar Class</vt:lpstr>
      <vt:lpstr>Foo dan Bar</vt:lpstr>
      <vt:lpstr>Kode : Dependency Injection</vt:lpstr>
      <vt:lpstr>Service Container</vt:lpstr>
      <vt:lpstr>Service Container</vt:lpstr>
      <vt:lpstr>Application Class</vt:lpstr>
      <vt:lpstr>Membuat Dependency</vt:lpstr>
      <vt:lpstr>Kode : Membuat Dependency</vt:lpstr>
      <vt:lpstr>Mengubah Cara  Membuat Dependency</vt:lpstr>
      <vt:lpstr>Kode : Person Class</vt:lpstr>
      <vt:lpstr>Kode : Bind Function</vt:lpstr>
      <vt:lpstr>Singleton</vt:lpstr>
      <vt:lpstr>Kode : Singleton</vt:lpstr>
      <vt:lpstr>Instance</vt:lpstr>
      <vt:lpstr>Kode : Instance</vt:lpstr>
      <vt:lpstr>Dependency Injection</vt:lpstr>
      <vt:lpstr>Kode : Mengubah Field Foo di Bar Class</vt:lpstr>
      <vt:lpstr>Kode : Dependency Injection</vt:lpstr>
      <vt:lpstr>Dependency Injection  di Closure</vt:lpstr>
      <vt:lpstr>Kode : Dependency Injection di Closure</vt:lpstr>
      <vt:lpstr>Binding Interface ke Class</vt:lpstr>
      <vt:lpstr>Kode : HelloService Interface</vt:lpstr>
      <vt:lpstr>Kode : HelloService Implementation</vt:lpstr>
      <vt:lpstr>Kode : Test HelloService</vt:lpstr>
      <vt:lpstr>Service Provider</vt:lpstr>
      <vt:lpstr>Service Provider</vt:lpstr>
      <vt:lpstr>Membuat Service Provider</vt:lpstr>
      <vt:lpstr>Kode : Membuat Service Provider</vt:lpstr>
      <vt:lpstr>Service Provider Function</vt:lpstr>
      <vt:lpstr>Kode : Foo Bar Service Provider</vt:lpstr>
      <vt:lpstr>Registrasi Service Provider</vt:lpstr>
      <vt:lpstr>Kode : Registrasi Service Provider</vt:lpstr>
      <vt:lpstr>Kode : Test Service Provider</vt:lpstr>
      <vt:lpstr>Deferred Provider</vt:lpstr>
      <vt:lpstr>Kode : Deferrable Provider</vt:lpstr>
      <vt:lpstr>Facades</vt:lpstr>
      <vt:lpstr>Facades</vt:lpstr>
      <vt:lpstr>Kapan Menggunakan Facades?</vt:lpstr>
      <vt:lpstr>Facades vs Helper Function</vt:lpstr>
      <vt:lpstr>Kode : Config Facades</vt:lpstr>
      <vt:lpstr>Bagaimana Facades Bekerja?</vt:lpstr>
      <vt:lpstr>Kode : Config Dependency</vt:lpstr>
      <vt:lpstr>Facades Mock</vt:lpstr>
      <vt:lpstr>Kode : Facades Mock</vt:lpstr>
      <vt:lpstr>Daftar Facades</vt:lpstr>
      <vt:lpstr>Routing</vt:lpstr>
      <vt:lpstr>Routing</vt:lpstr>
      <vt:lpstr>Basic Routing</vt:lpstr>
      <vt:lpstr>Kode : Basic Routing</vt:lpstr>
      <vt:lpstr>Kode : Test Basic Routing</vt:lpstr>
      <vt:lpstr>Redirect</vt:lpstr>
      <vt:lpstr>Kode : Redirect</vt:lpstr>
      <vt:lpstr>Kode : Unit Test Redirect</vt:lpstr>
      <vt:lpstr>Melihat Semua Routing</vt:lpstr>
      <vt:lpstr>Fallback Route</vt:lpstr>
      <vt:lpstr>Kode : Fallback Route</vt:lpstr>
      <vt:lpstr>Kode : Test Fallback Route</vt:lpstr>
      <vt:lpstr>View</vt:lpstr>
      <vt:lpstr>View</vt:lpstr>
      <vt:lpstr>Blade Templating</vt:lpstr>
      <vt:lpstr>Blade Variable</vt:lpstr>
      <vt:lpstr>Kode : Hello View</vt:lpstr>
      <vt:lpstr>Rendering View</vt:lpstr>
      <vt:lpstr>Kode : Rendering View</vt:lpstr>
      <vt:lpstr>Test Rendering View</vt:lpstr>
      <vt:lpstr>Nested View Directory</vt:lpstr>
      <vt:lpstr>Kode : View</vt:lpstr>
      <vt:lpstr>Kode : Route View</vt:lpstr>
      <vt:lpstr>Optimizing Views</vt:lpstr>
      <vt:lpstr>Compiling View</vt:lpstr>
      <vt:lpstr>Test View Tanpa Routing</vt:lpstr>
      <vt:lpstr>Kode : Test View Tanpa Route</vt:lpstr>
      <vt:lpstr>Static File</vt:lpstr>
      <vt:lpstr>Laravel Entry Point</vt:lpstr>
      <vt:lpstr>Static File</vt:lpstr>
      <vt:lpstr>Contoh Static File</vt:lpstr>
      <vt:lpstr>Mengakses Static File</vt:lpstr>
      <vt:lpstr>Untuk Apa Directory Resources?</vt:lpstr>
      <vt:lpstr>Kode : Compile Resource dengan NodeJS</vt:lpstr>
      <vt:lpstr>Hasil Compile Static File dengan NodeJS</vt:lpstr>
      <vt:lpstr>Route Parameter</vt:lpstr>
      <vt:lpstr>Route Parameter</vt:lpstr>
      <vt:lpstr>Kode : Route Parameter</vt:lpstr>
      <vt:lpstr>Kode : Test Route Parameter</vt:lpstr>
      <vt:lpstr>Regular Expression Constraints</vt:lpstr>
      <vt:lpstr>Kode : Route Regular Expression Constraint</vt:lpstr>
      <vt:lpstr>Optional Route Parameter</vt:lpstr>
      <vt:lpstr>Kode : Optional Route Parameter</vt:lpstr>
      <vt:lpstr>Named Route</vt:lpstr>
      <vt:lpstr>Named Route</vt:lpstr>
      <vt:lpstr>Kode : Named Route</vt:lpstr>
      <vt:lpstr>Kode : Menggunakan Named Route</vt:lpstr>
      <vt:lpstr>Kode : Test Named Route</vt:lpstr>
      <vt:lpstr>Controller</vt:lpstr>
      <vt:lpstr>Controller</vt:lpstr>
      <vt:lpstr>Membuat Controller</vt:lpstr>
      <vt:lpstr>Membuat Function  di Controller</vt:lpstr>
      <vt:lpstr>Kode : Function Controller</vt:lpstr>
      <vt:lpstr>Kode : Route Controller</vt:lpstr>
      <vt:lpstr>Dependency Injection</vt:lpstr>
      <vt:lpstr>Kode : Hello Controller</vt:lpstr>
      <vt:lpstr>Kode : Hello Route</vt:lpstr>
      <vt:lpstr>Request</vt:lpstr>
      <vt:lpstr>Request</vt:lpstr>
      <vt:lpstr>Request Input</vt:lpstr>
      <vt:lpstr>Request Input</vt:lpstr>
      <vt:lpstr>Mengambil Input</vt:lpstr>
      <vt:lpstr>Kode : Mengambil Input</vt:lpstr>
      <vt:lpstr>Kode : Router dan Test</vt:lpstr>
      <vt:lpstr>Nested Input</vt:lpstr>
      <vt:lpstr>Kode : Nested Input</vt:lpstr>
      <vt:lpstr>Kode : Test Nested Input</vt:lpstr>
      <vt:lpstr>Mengambil Array Input</vt:lpstr>
      <vt:lpstr>Kode : Mengambil Array Input</vt:lpstr>
      <vt:lpstr>Kode : Test Mengambil Input Array</vt:lpstr>
      <vt:lpstr>Input Query String</vt:lpstr>
      <vt:lpstr>Dynamic Properties</vt:lpstr>
      <vt:lpstr>Input Type</vt:lpstr>
      <vt:lpstr>Input Type</vt:lpstr>
      <vt:lpstr>Boolean</vt:lpstr>
      <vt:lpstr>Date</vt:lpstr>
      <vt:lpstr>Kode : Input Type</vt:lpstr>
      <vt:lpstr>Kode : Test Input Type</vt:lpstr>
      <vt:lpstr>Filter Request Input</vt:lpstr>
      <vt:lpstr>Filter Request Input</vt:lpstr>
      <vt:lpstr>Method Filter Request Input</vt:lpstr>
      <vt:lpstr>Kode : Filter Request Input</vt:lpstr>
      <vt:lpstr>Kode : Route Filter Request Input</vt:lpstr>
      <vt:lpstr>Kode : Test Filter Only</vt:lpstr>
      <vt:lpstr>Kode : Test Filter Except</vt:lpstr>
      <vt:lpstr>Merge Input</vt:lpstr>
      <vt:lpstr>Kode : Merge Input</vt:lpstr>
      <vt:lpstr>Kode : Test Merge Input</vt:lpstr>
      <vt:lpstr>File Storage</vt:lpstr>
      <vt:lpstr>File Storage</vt:lpstr>
      <vt:lpstr>Konfigurasi File Storage</vt:lpstr>
      <vt:lpstr>Kode : Konfigurasi File Storage</vt:lpstr>
      <vt:lpstr>FileSystem</vt:lpstr>
      <vt:lpstr>Kode : FileSystem</vt:lpstr>
      <vt:lpstr>Storage Link</vt:lpstr>
      <vt:lpstr>File Upload</vt:lpstr>
      <vt:lpstr>File Upload</vt:lpstr>
      <vt:lpstr>Kode : File Upload</vt:lpstr>
      <vt:lpstr>Kode : Unit Test File Upload</vt:lpstr>
      <vt:lpstr>Error CSRF</vt:lpstr>
      <vt:lpstr>Response</vt:lpstr>
      <vt:lpstr>Response</vt:lpstr>
      <vt:lpstr>Kode : Response</vt:lpstr>
      <vt:lpstr>Kode : Test Response</vt:lpstr>
      <vt:lpstr>HTTP Response Header</vt:lpstr>
      <vt:lpstr>Kode : Response Header</vt:lpstr>
      <vt:lpstr>Kode : Test Response Header</vt:lpstr>
      <vt:lpstr>Response Type</vt:lpstr>
      <vt:lpstr>Kode : Response View dan JSON</vt:lpstr>
      <vt:lpstr>Kode : Response File dan Download</vt:lpstr>
      <vt:lpstr>Kode : Route</vt:lpstr>
      <vt:lpstr>Kode : Test Response View dan JSON</vt:lpstr>
      <vt:lpstr>Kode : Test Response File dan Download</vt:lpstr>
      <vt:lpstr>Encryption</vt:lpstr>
      <vt:lpstr>Encryption</vt:lpstr>
      <vt:lpstr>Membuat Encryption Key</vt:lpstr>
      <vt:lpstr>Melakukan Enkrip dan Dekrip</vt:lpstr>
      <vt:lpstr>Kode : Encrypt dan Decrypt</vt:lpstr>
      <vt:lpstr>Cookie</vt:lpstr>
      <vt:lpstr>Cookie</vt:lpstr>
      <vt:lpstr>Secure Cookie</vt:lpstr>
      <vt:lpstr>Membuat Cookie</vt:lpstr>
      <vt:lpstr>Kode : Membuat Cookie</vt:lpstr>
      <vt:lpstr>Kode : Test Membuat Cookie</vt:lpstr>
      <vt:lpstr>Menerima Cookie</vt:lpstr>
      <vt:lpstr>Kode : Menerima Cookie</vt:lpstr>
      <vt:lpstr>Kode : Test Menerima Cookie</vt:lpstr>
      <vt:lpstr>Clear Cookie</vt:lpstr>
      <vt:lpstr>Kode : Clear Cookie</vt:lpstr>
      <vt:lpstr>Middleware</vt:lpstr>
      <vt:lpstr>Middleware</vt:lpstr>
      <vt:lpstr>Diagram Middleware</vt:lpstr>
      <vt:lpstr>Diagram Multiple Middleware</vt:lpstr>
      <vt:lpstr>Membuat Middleware</vt:lpstr>
      <vt:lpstr>Global Middleware</vt:lpstr>
      <vt:lpstr>Kode : Contoh Middleware</vt:lpstr>
      <vt:lpstr>Route Middleware</vt:lpstr>
      <vt:lpstr>Kode : Route Middleware</vt:lpstr>
      <vt:lpstr>Kode : Test Middleware</vt:lpstr>
      <vt:lpstr>Middleware Group</vt:lpstr>
      <vt:lpstr>Kode : Middleware Group</vt:lpstr>
      <vt:lpstr>Exclude Middleware</vt:lpstr>
      <vt:lpstr>Kode : Exclude Middleware</vt:lpstr>
      <vt:lpstr>CSRF</vt:lpstr>
      <vt:lpstr>CSRF (Cross Site Request Forgery)</vt:lpstr>
      <vt:lpstr>Diagram CSRF</vt:lpstr>
      <vt:lpstr>Cara Melindungi dari CSRF</vt:lpstr>
      <vt:lpstr>CSRF Token</vt:lpstr>
      <vt:lpstr>Kode : Input Form</vt:lpstr>
      <vt:lpstr>Kode : Form Controller</vt:lpstr>
      <vt:lpstr>Kode : Route</vt:lpstr>
      <vt:lpstr>AJAX</vt:lpstr>
      <vt:lpstr>Route Group</vt:lpstr>
      <vt:lpstr>Route Group</vt:lpstr>
      <vt:lpstr>Route Prefix</vt:lpstr>
      <vt:lpstr>Kode : Route Prefix</vt:lpstr>
      <vt:lpstr>Route Middleware</vt:lpstr>
      <vt:lpstr>Kode : Route Middleware</vt:lpstr>
      <vt:lpstr>Route Controller</vt:lpstr>
      <vt:lpstr>Kode : Route Controller</vt:lpstr>
      <vt:lpstr>Multiple Route Group</vt:lpstr>
      <vt:lpstr>Kode : Multiple Route Group</vt:lpstr>
      <vt:lpstr>URL Generation</vt:lpstr>
      <vt:lpstr>URL Generation</vt:lpstr>
      <vt:lpstr>Current URL</vt:lpstr>
      <vt:lpstr>Kode : Current URL</vt:lpstr>
      <vt:lpstr>URL untuk Named Routes</vt:lpstr>
      <vt:lpstr>Kode : URL untuk Named Routes</vt:lpstr>
      <vt:lpstr>URL untuk Controller Action</vt:lpstr>
      <vt:lpstr>Kode : URL untuk Controller Action</vt:lpstr>
      <vt:lpstr>Session</vt:lpstr>
      <vt:lpstr>Session</vt:lpstr>
      <vt:lpstr>Session Driver</vt:lpstr>
      <vt:lpstr>Mengambil Session</vt:lpstr>
      <vt:lpstr>Menyimpan Data ke Session</vt:lpstr>
      <vt:lpstr>Kode : Menyimpan Data ke Session</vt:lpstr>
      <vt:lpstr>Kode : Test Menyimpan Data ke Session</vt:lpstr>
      <vt:lpstr>Mengambil Data dari Session</vt:lpstr>
      <vt:lpstr>Kode : Mengambil Data dari Session</vt:lpstr>
      <vt:lpstr>Kode : Test Mengambil Data dari Session</vt:lpstr>
      <vt:lpstr>Error Handling</vt:lpstr>
      <vt:lpstr>Error Handling</vt:lpstr>
      <vt:lpstr>Konfigurasi Error Handler</vt:lpstr>
      <vt:lpstr>Kode : Contoh Error</vt:lpstr>
      <vt:lpstr>Error Reporter</vt:lpstr>
      <vt:lpstr>Kode : Error Reporter</vt:lpstr>
      <vt:lpstr>Manual Error Report</vt:lpstr>
      <vt:lpstr>Kode : Manual Error Report</vt:lpstr>
      <vt:lpstr>Ignore Exception</vt:lpstr>
      <vt:lpstr>Kode : Validation Exception</vt:lpstr>
      <vt:lpstr>Kode : Ignore Exception</vt:lpstr>
      <vt:lpstr>Rendering Exception</vt:lpstr>
      <vt:lpstr>Kode : Rendering Exception</vt:lpstr>
      <vt:lpstr>HTTP Exception</vt:lpstr>
      <vt:lpstr>HTTP Exception</vt:lpstr>
      <vt:lpstr>Kode : HTTP Exception</vt:lpstr>
      <vt:lpstr>HTTP Error Page</vt:lpstr>
      <vt:lpstr>Kode : Error Page</vt:lpstr>
      <vt:lpstr>Maintenance Mode</vt:lpstr>
      <vt:lpstr>Maintenance Mode</vt:lpstr>
      <vt:lpstr>Menghentikan  Maintenance Mode</vt:lpstr>
      <vt:lpstr>Mengakses Aplikasi  ketika Maintenance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Pengenalan Laravel</dc:title>
  <dc:creator>LENOVO</dc:creator>
  <cp:lastModifiedBy>Windows User</cp:lastModifiedBy>
  <cp:revision>104</cp:revision>
  <dcterms:modified xsi:type="dcterms:W3CDTF">2022-08-24T07:22:34Z</dcterms:modified>
</cp:coreProperties>
</file>